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49" r:id="rId8"/>
    <p:sldMasterId id="2147483891" r:id="rId9"/>
  </p:sldMasterIdLst>
  <p:notesMasterIdLst>
    <p:notesMasterId r:id="rId56"/>
  </p:notesMasterIdLst>
  <p:sldIdLst>
    <p:sldId id="256" r:id="rId10"/>
    <p:sldId id="1605" r:id="rId11"/>
    <p:sldId id="2076138324" r:id="rId12"/>
    <p:sldId id="1606" r:id="rId13"/>
    <p:sldId id="2076138315" r:id="rId14"/>
    <p:sldId id="2076138319" r:id="rId15"/>
    <p:sldId id="2076137918" r:id="rId16"/>
    <p:sldId id="2076138288" r:id="rId17"/>
    <p:sldId id="2076138320" r:id="rId18"/>
    <p:sldId id="2076138321" r:id="rId19"/>
    <p:sldId id="2076138322" r:id="rId20"/>
    <p:sldId id="2076137919" r:id="rId21"/>
    <p:sldId id="1622" r:id="rId22"/>
    <p:sldId id="2076138312" r:id="rId23"/>
    <p:sldId id="8343" r:id="rId24"/>
    <p:sldId id="2076138323" r:id="rId25"/>
    <p:sldId id="2076138295" r:id="rId26"/>
    <p:sldId id="2076138327" r:id="rId27"/>
    <p:sldId id="2076138300" r:id="rId28"/>
    <p:sldId id="485" r:id="rId29"/>
    <p:sldId id="11930" r:id="rId30"/>
    <p:sldId id="2076137968" r:id="rId31"/>
    <p:sldId id="2076138325" r:id="rId32"/>
    <p:sldId id="8420" r:id="rId33"/>
    <p:sldId id="8419" r:id="rId34"/>
    <p:sldId id="8413" r:id="rId35"/>
    <p:sldId id="8421" r:id="rId36"/>
    <p:sldId id="8422" r:id="rId37"/>
    <p:sldId id="8423" r:id="rId38"/>
    <p:sldId id="8424" r:id="rId39"/>
    <p:sldId id="8414" r:id="rId40"/>
    <p:sldId id="8412" r:id="rId41"/>
    <p:sldId id="2076138326" r:id="rId42"/>
    <p:sldId id="2076138311" r:id="rId43"/>
    <p:sldId id="2076138304" r:id="rId44"/>
    <p:sldId id="2076138305" r:id="rId45"/>
    <p:sldId id="2076138306" r:id="rId46"/>
    <p:sldId id="2076138307" r:id="rId47"/>
    <p:sldId id="2076138308" r:id="rId48"/>
    <p:sldId id="2076138309" r:id="rId49"/>
    <p:sldId id="2076138310" r:id="rId50"/>
    <p:sldId id="2076138318" r:id="rId51"/>
    <p:sldId id="2076138328" r:id="rId52"/>
    <p:sldId id="2076138316" r:id="rId53"/>
    <p:sldId id="2076138317" r:id="rId54"/>
    <p:sldId id="207613832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1605"/>
            <p14:sldId id="2076138324"/>
            <p14:sldId id="1606"/>
            <p14:sldId id="2076138315"/>
            <p14:sldId id="2076138319"/>
            <p14:sldId id="2076137918"/>
            <p14:sldId id="2076138288"/>
            <p14:sldId id="2076138320"/>
            <p14:sldId id="2076138321"/>
            <p14:sldId id="2076138322"/>
            <p14:sldId id="2076137919"/>
            <p14:sldId id="1622"/>
            <p14:sldId id="2076138312"/>
            <p14:sldId id="8343"/>
            <p14:sldId id="2076138323"/>
            <p14:sldId id="2076138295"/>
            <p14:sldId id="2076138327"/>
            <p14:sldId id="2076138300"/>
            <p14:sldId id="485"/>
            <p14:sldId id="11930"/>
            <p14:sldId id="2076137968"/>
            <p14:sldId id="2076138325"/>
            <p14:sldId id="8420"/>
            <p14:sldId id="8419"/>
            <p14:sldId id="8413"/>
            <p14:sldId id="8421"/>
            <p14:sldId id="8422"/>
            <p14:sldId id="8423"/>
            <p14:sldId id="8424"/>
            <p14:sldId id="8414"/>
            <p14:sldId id="8412"/>
            <p14:sldId id="2076138326"/>
            <p14:sldId id="2076138311"/>
            <p14:sldId id="2076138304"/>
            <p14:sldId id="2076138305"/>
            <p14:sldId id="2076138306"/>
            <p14:sldId id="2076138307"/>
            <p14:sldId id="2076138308"/>
            <p14:sldId id="2076138309"/>
            <p14:sldId id="2076138310"/>
            <p14:sldId id="2076138318"/>
            <p14:sldId id="2076138328"/>
            <p14:sldId id="2076138316"/>
            <p14:sldId id="2076138317"/>
            <p14:sldId id="2076138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94076" autoAdjust="0"/>
  </p:normalViewPr>
  <p:slideViewPr>
    <p:cSldViewPr snapToGrid="0">
      <p:cViewPr varScale="1">
        <p:scale>
          <a:sx n="191" d="100"/>
          <a:sy n="191" d="100"/>
        </p:scale>
        <p:origin x="341" y="110"/>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13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606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87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boils down to trust</a:t>
            </a:r>
          </a:p>
          <a:p>
            <a:r>
              <a:rPr lang="en-US" dirty="0"/>
              <a:t>If people don’t trust AI solutions, then they won’t use them and they won’t support their development</a:t>
            </a:r>
          </a:p>
          <a:p>
            <a:r>
              <a:rPr lang="en-US" dirty="0"/>
              <a:t>These are the values an AI system needs to respect:</a:t>
            </a:r>
          </a:p>
          <a:p>
            <a:r>
              <a:rPr lang="en-US" dirty="0"/>
              <a:t>Fairness – AI systems should treat all people fairly.</a:t>
            </a:r>
          </a:p>
          <a:p>
            <a:r>
              <a:rPr lang="en-US" sz="1800" kern="1200" dirty="0">
                <a:solidFill>
                  <a:schemeClr val="bg1"/>
                </a:solidFill>
                <a:latin typeface="+mn-lt"/>
                <a:ea typeface="+mn-ea"/>
                <a:cs typeface="+mn-cs"/>
              </a:rPr>
              <a:t>Reliability – AI systems should perform reliably and safely.</a:t>
            </a:r>
          </a:p>
          <a:p>
            <a:r>
              <a:rPr lang="en-US" sz="1800" kern="1200" dirty="0">
                <a:solidFill>
                  <a:schemeClr val="bg1"/>
                </a:solidFill>
                <a:latin typeface="+mn-lt"/>
                <a:ea typeface="+mn-ea"/>
                <a:cs typeface="+mn-cs"/>
              </a:rPr>
              <a:t>Privacy &amp; Security – AI systems should be secure and respect privacy.</a:t>
            </a:r>
          </a:p>
          <a:p>
            <a:r>
              <a:rPr lang="en-US" sz="1800" kern="1200" dirty="0">
                <a:solidFill>
                  <a:schemeClr val="bg1"/>
                </a:solidFill>
                <a:latin typeface="+mn-lt"/>
                <a:ea typeface="+mn-ea"/>
                <a:cs typeface="+mn-cs"/>
              </a:rPr>
              <a:t>Inclusiveness – AI systems should empower everyone and engage people.</a:t>
            </a:r>
          </a:p>
          <a:p>
            <a:endParaRPr lang="en-US" dirty="0"/>
          </a:p>
          <a:p>
            <a:r>
              <a:rPr lang="en-US" dirty="0"/>
              <a:t>These four value are built on a foundation of:</a:t>
            </a:r>
          </a:p>
          <a:p>
            <a:r>
              <a:rPr lang="en-US" dirty="0"/>
              <a:t>Transparency – AI systems should be understandable.</a:t>
            </a:r>
          </a:p>
          <a:p>
            <a:r>
              <a:rPr lang="en-US" dirty="0"/>
              <a:t>Accountability - the people who design and deploy AI systems must be accountable for how their systems operate.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10/23/2020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0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64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8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8:38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126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8:38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07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74176B-5822-400E-B7A1-076977D2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809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9.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0.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1.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2.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5.xml"/><Relationship Id="rId1" Type="http://schemas.openxmlformats.org/officeDocument/2006/relationships/tags" Target="../tags/tag34.xml"/><Relationship Id="rId4" Type="http://schemas.openxmlformats.org/officeDocument/2006/relationships/image" Target="../media/image14.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3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36.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1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5.xml"/><Relationship Id="rId1" Type="http://schemas.openxmlformats.org/officeDocument/2006/relationships/tags" Target="../tags/tag12.xml"/><Relationship Id="rId4"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1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1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15.xml"/><Relationship Id="rId5" Type="http://schemas.openxmlformats.org/officeDocument/2006/relationships/image" Target="../media/image15.jpeg"/><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1.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2.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3.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4.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5.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9794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275566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63902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093269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604265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56947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981345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61535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496675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75002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224362204"/>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24393874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972437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6008513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16741139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85971038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FDE3-3283-47A8-9288-2DEE9BC9D0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9532E-AD43-4A8F-BD1F-FF7328697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DFD3D-34EC-4EE6-87F9-DCC1FDBE8C4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C90F94F9-22D0-4247-AC30-59E8259F8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1DEAF-4DDE-4C0D-9192-E5A1EA8FE18F}"/>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19330965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F9F3-B531-4789-8254-15FD7E8FAC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504412-C90A-4682-87BC-9228FF277D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FE421-8DA1-4DC4-8D2E-AC418AA9D319}"/>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622FC7E3-E838-41BC-89EE-2AA42AD86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005A0-6929-4DB0-A71E-F15EA3972599}"/>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41511218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E827-588A-4C18-993B-DFD79CF75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503806-21A1-43F9-BEA2-FAAFCCFA75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1E8944-6644-47C5-8D56-9C078EE735E3}"/>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06CF7A24-F282-44FC-B362-9F2BD05EDB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92761-0F6A-4A30-9B07-1AC974DCB2DD}"/>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9042273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FDB4-D08E-4879-91AB-C24654D3A8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00A870-E40E-4B32-A725-51161E38F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83A81C-3688-4327-B901-0E04BAA1A1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94F87-75AB-46E0-8EFD-E9CE9744C77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4C9C7C2C-5E46-4B08-90FA-96122824A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885AD2-C123-45A7-BAE2-0B80EC02DAB6}"/>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900660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B85A-CECA-46DE-8B02-F40B861100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7CE899-491B-4931-A1D0-C1DC96BAA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8DB61B-62A1-4F1C-9D22-F7C1894BA5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782A92-5C34-412F-85BF-195A95D916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7464C7-F654-4A24-A50B-909C67A576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74F3E7-F67E-482B-AF79-568C1F2A91D7}"/>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8" name="Footer Placeholder 7">
            <a:extLst>
              <a:ext uri="{FF2B5EF4-FFF2-40B4-BE49-F238E27FC236}">
                <a16:creationId xmlns:a16="http://schemas.microsoft.com/office/drawing/2014/main" id="{38A8EDE4-22BC-4EB1-B550-EB0F3D14C3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6A1C48-A3E7-4BEC-9508-527953D91910}"/>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32895193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8516-36BA-4B3F-ABCD-DE85785293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790BBB-7C8E-42D0-8CDC-56ED10FF616C}"/>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4" name="Footer Placeholder 3">
            <a:extLst>
              <a:ext uri="{FF2B5EF4-FFF2-40B4-BE49-F238E27FC236}">
                <a16:creationId xmlns:a16="http://schemas.microsoft.com/office/drawing/2014/main" id="{AADE9689-E156-411C-A37B-0C576BC343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A945FA-6587-4E3D-83DC-64211F903EE0}"/>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6964679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56CA5-3AC6-408F-8E3B-4F88076D7A5C}"/>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3" name="Footer Placeholder 2">
            <a:extLst>
              <a:ext uri="{FF2B5EF4-FFF2-40B4-BE49-F238E27FC236}">
                <a16:creationId xmlns:a16="http://schemas.microsoft.com/office/drawing/2014/main" id="{3283B0B2-A04E-485D-B23A-FC7CC040AA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60054-D503-401A-A303-919F8958D00D}"/>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97140379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743-3889-497C-AE92-6D1D2F95F9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6BE477-6B23-49A7-9EB5-1C759F0AD9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BF179-0E09-4094-A0B9-394817549F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0E49F-193E-44FC-A0D1-C11A74B4D3F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E2F4660A-007C-453D-BDB9-A5A2CCE08B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855A47-6187-4226-9B46-2AC5DA9F5DFE}"/>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6867225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A567-430A-48A6-B73B-1D14C73494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94ED02-B12E-418F-9421-BC3B0FFAC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82595B-89F4-48CD-BA55-DA9CF62818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0716FB-10DC-4B3B-A2C1-20421D19AC42}"/>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9CEFEB90-99AE-4B14-BF7E-D7ABC875E7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6E1504-19DE-4AE9-91A1-5BCBDFC83FD3}"/>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4357834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3455-0D67-4984-89C0-F8D3D75964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1044C8-37CC-4B31-A161-5A46634426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6ACD20-EA56-40DE-AD43-BA2C70A311B2}"/>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A40E6A13-40E7-43D6-A3D6-4F29BDA5D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91E6A-ED91-410F-A046-DDAA407FABD3}"/>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4719220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BE04A-E773-4215-B28E-0ED54912A5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637EBD-EF16-432C-A4E4-A12C1F2090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81A97-67E8-4383-A13A-44CAC0C475A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6FEC5552-162E-48D7-923B-274933241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AD792-A032-46C7-BF63-784B83948228}"/>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372901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626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7549231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53324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2656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ma14="http://schemas.microsoft.com/office/mac/drawingml/2011/main" xmlns=""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0882007"/>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10/23/2020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6749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942635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7949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086146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7916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58672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601918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41314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9990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0360529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64775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180544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62661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53121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5161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35629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46480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ags" Target="../tags/tag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2.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9.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3.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2.xml"/><Relationship Id="rId1"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21" Type="http://schemas.openxmlformats.org/officeDocument/2006/relationships/slideLayout" Target="../slideLayouts/slideLayout103.xml"/><Relationship Id="rId34" Type="http://schemas.openxmlformats.org/officeDocument/2006/relationships/theme" Target="../theme/theme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image" Target="../media/image12.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image" Target="../media/image9.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tags" Target="../tags/tag10.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6.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951" r:id="rId17"/>
    <p:sldLayoutId id="2147483952" r:id="rId18"/>
    <p:sldLayoutId id="2147483953" r:id="rId19"/>
    <p:sldLayoutId id="2147483954"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2"/>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4" r:id="rId5"/>
    <p:sldLayoutId id="2147483715" r:id="rId6"/>
    <p:sldLayoutId id="2147483716" r:id="rId7"/>
    <p:sldLayoutId id="2147483717" r:id="rId8"/>
    <p:sldLayoutId id="2147483718" r:id="rId9"/>
    <p:sldLayoutId id="214748371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1" r:id="rId28"/>
    <p:sldLayoutId id="2147483752" r:id="rId29"/>
    <p:sldLayoutId id="2147483753" r:id="rId30"/>
    <p:sldLayoutId id="2147483754"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7"/>
          <a:stretch>
            <a:fillRect/>
          </a:stretch>
        </p:blipFill>
        <p:spPr>
          <a:xfrm rot="5400000">
            <a:off x="9208748" y="2991033"/>
            <a:ext cx="6858623" cy="876557"/>
          </a:xfrm>
          <a:prstGeom prst="rect">
            <a:avLst/>
          </a:prstGeom>
        </p:spPr>
      </p:pic>
    </p:spTree>
    <p:custDataLst>
      <p:tags r:id="rId35"/>
    </p:custDataLst>
    <p:extLst>
      <p:ext uri="{BB962C8B-B14F-4D97-AF65-F5344CB8AC3E}">
        <p14:creationId xmlns:p14="http://schemas.microsoft.com/office/powerpoint/2010/main" val="2027934300"/>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4" r:id="rId3"/>
    <p:sldLayoutId id="2147483855"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1" r:id="rId25"/>
    <p:sldLayoutId id="2147483882" r:id="rId26"/>
    <p:sldLayoutId id="2147483883" r:id="rId27"/>
    <p:sldLayoutId id="2147483884" r:id="rId28"/>
    <p:sldLayoutId id="2147483885" r:id="rId29"/>
    <p:sldLayoutId id="2147483887" r:id="rId30"/>
    <p:sldLayoutId id="2147483888" r:id="rId31"/>
    <p:sldLayoutId id="2147483889" r:id="rId32"/>
    <p:sldLayoutId id="2147483890" r:id="rId3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5ECFDE-38C2-4EED-8238-0779A765A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15F4A0-49A2-46FA-8E1C-EF36D2DD7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E2FEC-0F3C-4B20-9E34-902FAB5895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4BF3CC29-0DF3-4F74-ABDD-E2E85C7D02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EF095B-53AF-41EA-917B-ADAE36D28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2C32A-44D5-4EBC-948D-39503B577E76}" type="slidenum">
              <a:rPr lang="en-US" smtClean="0"/>
              <a:t>‹#›</a:t>
            </a:fld>
            <a:endParaRPr lang="en-US"/>
          </a:p>
        </p:txBody>
      </p:sp>
    </p:spTree>
    <p:extLst>
      <p:ext uri="{BB962C8B-B14F-4D97-AF65-F5344CB8AC3E}">
        <p14:creationId xmlns:p14="http://schemas.microsoft.com/office/powerpoint/2010/main" val="2373340727"/>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89.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92.xml"/><Relationship Id="rId6" Type="http://schemas.openxmlformats.org/officeDocument/2006/relationships/image" Target="../media/image44.png"/><Relationship Id="rId5" Type="http://schemas.openxmlformats.org/officeDocument/2006/relationships/image" Target="../media/image55.sv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7.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3 </a:t>
            </a:r>
            <a:r>
              <a:rPr lang="en-GB"/>
              <a:t>– Azure Machine </a:t>
            </a:r>
            <a:r>
              <a:rPr lang="en-GB" dirty="0"/>
              <a:t>Learning</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Re-train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Model</a:t>
            </a:r>
          </a:p>
        </p:txBody>
      </p:sp>
    </p:spTree>
    <p:extLst>
      <p:ext uri="{BB962C8B-B14F-4D97-AF65-F5344CB8AC3E}">
        <p14:creationId xmlns:p14="http://schemas.microsoft.com/office/powerpoint/2010/main" val="408129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Re-train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Queries</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Do DevOps</a:t>
            </a:r>
          </a:p>
        </p:txBody>
      </p:sp>
    </p:spTree>
    <p:extLst>
      <p:ext uri="{BB962C8B-B14F-4D97-AF65-F5344CB8AC3E}">
        <p14:creationId xmlns:p14="http://schemas.microsoft.com/office/powerpoint/2010/main" val="3555834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5BC98C4-15B2-4CB1-B094-4ABE9B9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231" y="104311"/>
            <a:ext cx="7973538" cy="6649378"/>
          </a:xfrm>
          <a:prstGeom prst="rect">
            <a:avLst/>
          </a:prstGeom>
        </p:spPr>
      </p:pic>
    </p:spTree>
    <p:extLst>
      <p:ext uri="{BB962C8B-B14F-4D97-AF65-F5344CB8AC3E}">
        <p14:creationId xmlns:p14="http://schemas.microsoft.com/office/powerpoint/2010/main" val="6137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85AC-40BD-406A-8132-AFCAB7B2D346}"/>
              </a:ext>
            </a:extLst>
          </p:cNvPr>
          <p:cNvSpPr>
            <a:spLocks noGrp="1"/>
          </p:cNvSpPr>
          <p:nvPr>
            <p:ph type="title"/>
          </p:nvPr>
        </p:nvSpPr>
        <p:spPr/>
        <p:txBody>
          <a:bodyPr/>
          <a:lstStyle/>
          <a:p>
            <a:r>
              <a:rPr lang="en-US" dirty="0"/>
              <a:t>Design AI to earn and maintain trust</a:t>
            </a:r>
          </a:p>
        </p:txBody>
      </p:sp>
      <p:grpSp>
        <p:nvGrpSpPr>
          <p:cNvPr id="4" name="Group 3">
            <a:extLst>
              <a:ext uri="{FF2B5EF4-FFF2-40B4-BE49-F238E27FC236}">
                <a16:creationId xmlns:a16="http://schemas.microsoft.com/office/drawing/2014/main" id="{CF9753DE-BC08-4670-BB96-E77E1065C6C0}"/>
              </a:ext>
            </a:extLst>
          </p:cNvPr>
          <p:cNvGrpSpPr/>
          <p:nvPr/>
        </p:nvGrpSpPr>
        <p:grpSpPr>
          <a:xfrm>
            <a:off x="2131154" y="1486301"/>
            <a:ext cx="7679131" cy="4646046"/>
            <a:chOff x="2173887" y="1416217"/>
            <a:chExt cx="7833114" cy="4739209"/>
          </a:xfrm>
        </p:grpSpPr>
        <p:sp>
          <p:nvSpPr>
            <p:cNvPr id="5" name="Rectangle 4">
              <a:extLst>
                <a:ext uri="{FF2B5EF4-FFF2-40B4-BE49-F238E27FC236}">
                  <a16:creationId xmlns:a16="http://schemas.microsoft.com/office/drawing/2014/main" id="{CED4524C-1ED3-466B-A25A-EE15E115AD3D}"/>
                </a:ext>
              </a:extLst>
            </p:cNvPr>
            <p:cNvSpPr/>
            <p:nvPr/>
          </p:nvSpPr>
          <p:spPr bwMode="auto">
            <a:xfrm>
              <a:off x="2465987"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Fairness</a:t>
              </a:r>
            </a:p>
          </p:txBody>
        </p:sp>
        <p:sp>
          <p:nvSpPr>
            <p:cNvPr id="6" name="Rectangle 5">
              <a:extLst>
                <a:ext uri="{FF2B5EF4-FFF2-40B4-BE49-F238E27FC236}">
                  <a16:creationId xmlns:a16="http://schemas.microsoft.com/office/drawing/2014/main" id="{641F104D-4643-494F-AF59-D6206080A2F2}"/>
                </a:ext>
              </a:extLst>
            </p:cNvPr>
            <p:cNvSpPr/>
            <p:nvPr/>
          </p:nvSpPr>
          <p:spPr bwMode="auto">
            <a:xfrm>
              <a:off x="43561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Reliability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&amp; Safety</a:t>
              </a:r>
            </a:p>
          </p:txBody>
        </p:sp>
        <p:sp>
          <p:nvSpPr>
            <p:cNvPr id="7" name="Rectangle 6">
              <a:extLst>
                <a:ext uri="{FF2B5EF4-FFF2-40B4-BE49-F238E27FC236}">
                  <a16:creationId xmlns:a16="http://schemas.microsoft.com/office/drawing/2014/main" id="{B860BAF6-E699-43DF-A74A-7AE0C4878092}"/>
                </a:ext>
              </a:extLst>
            </p:cNvPr>
            <p:cNvSpPr/>
            <p:nvPr/>
          </p:nvSpPr>
          <p:spPr bwMode="auto">
            <a:xfrm>
              <a:off x="624205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Privacy &amp; Security</a:t>
              </a:r>
            </a:p>
          </p:txBody>
        </p:sp>
        <p:sp>
          <p:nvSpPr>
            <p:cNvPr id="8" name="Rectangle 7">
              <a:extLst>
                <a:ext uri="{FF2B5EF4-FFF2-40B4-BE49-F238E27FC236}">
                  <a16:creationId xmlns:a16="http://schemas.microsoft.com/office/drawing/2014/main" id="{11A07BC2-6350-4E90-8C77-B0AB169A5F3F}"/>
                </a:ext>
              </a:extLst>
            </p:cNvPr>
            <p:cNvSpPr/>
            <p:nvPr/>
          </p:nvSpPr>
          <p:spPr bwMode="auto">
            <a:xfrm>
              <a:off x="81153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Inclusiveness</a:t>
              </a:r>
            </a:p>
          </p:txBody>
        </p:sp>
        <p:sp>
          <p:nvSpPr>
            <p:cNvPr id="9" name="Rectangle 8">
              <a:extLst>
                <a:ext uri="{FF2B5EF4-FFF2-40B4-BE49-F238E27FC236}">
                  <a16:creationId xmlns:a16="http://schemas.microsoft.com/office/drawing/2014/main" id="{ECDC69D9-09C3-414B-989C-3050E2B8BB3C}"/>
                </a:ext>
              </a:extLst>
            </p:cNvPr>
            <p:cNvSpPr/>
            <p:nvPr/>
          </p:nvSpPr>
          <p:spPr bwMode="auto">
            <a:xfrm>
              <a:off x="2465987" y="3965975"/>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Transparency</a:t>
              </a:r>
            </a:p>
          </p:txBody>
        </p:sp>
        <p:sp>
          <p:nvSpPr>
            <p:cNvPr id="10" name="Rectangle 9">
              <a:extLst>
                <a:ext uri="{FF2B5EF4-FFF2-40B4-BE49-F238E27FC236}">
                  <a16:creationId xmlns:a16="http://schemas.microsoft.com/office/drawing/2014/main" id="{6687BC97-6DEF-4A3D-B79A-6DF280F1E65C}"/>
                </a:ext>
              </a:extLst>
            </p:cNvPr>
            <p:cNvSpPr/>
            <p:nvPr/>
          </p:nvSpPr>
          <p:spPr bwMode="auto">
            <a:xfrm>
              <a:off x="2465987" y="5058654"/>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Accountability</a:t>
              </a:r>
            </a:p>
          </p:txBody>
        </p:sp>
        <p:sp>
          <p:nvSpPr>
            <p:cNvPr id="11" name="Compare_F057">
              <a:extLst>
                <a:ext uri="{FF2B5EF4-FFF2-40B4-BE49-F238E27FC236}">
                  <a16:creationId xmlns:a16="http://schemas.microsoft.com/office/drawing/2014/main" id="{91AB91F9-8FD3-4969-B3E5-4F4CBFDAB433}"/>
                </a:ext>
              </a:extLst>
            </p:cNvPr>
            <p:cNvSpPr>
              <a:spLocks noChangeAspect="1" noEditPoints="1"/>
            </p:cNvSpPr>
            <p:nvPr/>
          </p:nvSpPr>
          <p:spPr bwMode="auto">
            <a:xfrm>
              <a:off x="3116158" y="2398408"/>
              <a:ext cx="299258" cy="309025"/>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Shield_EA18">
              <a:extLst>
                <a:ext uri="{FF2B5EF4-FFF2-40B4-BE49-F238E27FC236}">
                  <a16:creationId xmlns:a16="http://schemas.microsoft.com/office/drawing/2014/main" id="{BDCA635D-4DAE-4D71-A698-9C5BAAE777B5}"/>
                </a:ext>
              </a:extLst>
            </p:cNvPr>
            <p:cNvSpPr>
              <a:spLocks noChangeAspect="1"/>
            </p:cNvSpPr>
            <p:nvPr/>
          </p:nvSpPr>
          <p:spPr bwMode="auto">
            <a:xfrm>
              <a:off x="5009217" y="2398408"/>
              <a:ext cx="293367" cy="3123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0BCF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 name="Family_EBDA">
              <a:extLst>
                <a:ext uri="{FF2B5EF4-FFF2-40B4-BE49-F238E27FC236}">
                  <a16:creationId xmlns:a16="http://schemas.microsoft.com/office/drawing/2014/main" id="{7E3CE46C-01CE-4514-8FFB-C2865AA3E223}"/>
                </a:ext>
              </a:extLst>
            </p:cNvPr>
            <p:cNvSpPr>
              <a:spLocks noChangeAspect="1" noEditPoints="1"/>
            </p:cNvSpPr>
            <p:nvPr/>
          </p:nvSpPr>
          <p:spPr bwMode="auto">
            <a:xfrm>
              <a:off x="8718980" y="2398408"/>
              <a:ext cx="392240" cy="35395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Eye">
              <a:extLst>
                <a:ext uri="{FF2B5EF4-FFF2-40B4-BE49-F238E27FC236}">
                  <a16:creationId xmlns:a16="http://schemas.microsoft.com/office/drawing/2014/main" id="{1DE1808B-30FB-43AB-A194-78AAB75C4ED5}"/>
                </a:ext>
              </a:extLst>
            </p:cNvPr>
            <p:cNvSpPr>
              <a:spLocks noChangeAspect="1" noEditPoints="1"/>
            </p:cNvSpPr>
            <p:nvPr/>
          </p:nvSpPr>
          <p:spPr bwMode="auto">
            <a:xfrm>
              <a:off x="5056520" y="4265499"/>
              <a:ext cx="372430" cy="2056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 name="Commitments_EC4D">
              <a:extLst>
                <a:ext uri="{FF2B5EF4-FFF2-40B4-BE49-F238E27FC236}">
                  <a16:creationId xmlns:a16="http://schemas.microsoft.com/office/drawing/2014/main" id="{3B720C6F-62A9-44D4-AC56-33BA098FA368}"/>
                </a:ext>
              </a:extLst>
            </p:cNvPr>
            <p:cNvSpPr>
              <a:spLocks noChangeAspect="1" noEditPoints="1"/>
            </p:cNvSpPr>
            <p:nvPr/>
          </p:nvSpPr>
          <p:spPr bwMode="auto">
            <a:xfrm>
              <a:off x="5077544" y="5323964"/>
              <a:ext cx="292282" cy="27405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62820C89-44E8-4924-AFFF-26F351167974}"/>
                </a:ext>
              </a:extLst>
            </p:cNvPr>
            <p:cNvSpPr/>
            <p:nvPr/>
          </p:nvSpPr>
          <p:spPr bwMode="auto">
            <a:xfrm>
              <a:off x="2173887" y="1788314"/>
              <a:ext cx="7833114" cy="4367112"/>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Lock">
              <a:extLst>
                <a:ext uri="{FF2B5EF4-FFF2-40B4-BE49-F238E27FC236}">
                  <a16:creationId xmlns:a16="http://schemas.microsoft.com/office/drawing/2014/main" id="{EEF27DE0-2078-4795-8218-29CEDD170718}"/>
                </a:ext>
              </a:extLst>
            </p:cNvPr>
            <p:cNvSpPr>
              <a:spLocks noChangeAspect="1" noEditPoints="1"/>
            </p:cNvSpPr>
            <p:nvPr/>
          </p:nvSpPr>
          <p:spPr bwMode="auto">
            <a:xfrm>
              <a:off x="6928188" y="2398408"/>
              <a:ext cx="227325" cy="3177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64026B7C-11D8-4A02-958F-6154104D1BE9}"/>
                </a:ext>
              </a:extLst>
            </p:cNvPr>
            <p:cNvGrpSpPr/>
            <p:nvPr/>
          </p:nvGrpSpPr>
          <p:grpSpPr>
            <a:xfrm>
              <a:off x="5764213" y="1416217"/>
              <a:ext cx="652462" cy="652462"/>
              <a:chOff x="5764213" y="1416217"/>
              <a:chExt cx="652462" cy="652462"/>
            </a:xfrm>
          </p:grpSpPr>
          <p:sp>
            <p:nvSpPr>
              <p:cNvPr id="19" name="Oval 18">
                <a:extLst>
                  <a:ext uri="{FF2B5EF4-FFF2-40B4-BE49-F238E27FC236}">
                    <a16:creationId xmlns:a16="http://schemas.microsoft.com/office/drawing/2014/main" id="{A6416C06-E53E-4F9C-882F-9B62DF79262D}"/>
                  </a:ext>
                </a:extLst>
              </p:cNvPr>
              <p:cNvSpPr/>
              <p:nvPr/>
            </p:nvSpPr>
            <p:spPr bwMode="auto">
              <a:xfrm rot="16200000">
                <a:off x="5764213" y="1416217"/>
                <a:ext cx="652462" cy="65246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z</a:t>
                </a:r>
              </a:p>
            </p:txBody>
          </p:sp>
          <p:sp>
            <p:nvSpPr>
              <p:cNvPr id="20" name="Freeform 5">
                <a:extLst>
                  <a:ext uri="{FF2B5EF4-FFF2-40B4-BE49-F238E27FC236}">
                    <a16:creationId xmlns:a16="http://schemas.microsoft.com/office/drawing/2014/main" id="{FD638023-A338-4150-BC7D-E51A7C5E2B18}"/>
                  </a:ext>
                </a:extLst>
              </p:cNvPr>
              <p:cNvSpPr>
                <a:spLocks noEditPoints="1"/>
              </p:cNvSpPr>
              <p:nvPr/>
            </p:nvSpPr>
            <p:spPr bwMode="auto">
              <a:xfrm>
                <a:off x="5925858" y="1580203"/>
                <a:ext cx="343330" cy="367424"/>
              </a:xfrm>
              <a:custGeom>
                <a:avLst/>
                <a:gdLst>
                  <a:gd name="T0" fmla="*/ 90 w 315"/>
                  <a:gd name="T1" fmla="*/ 204 h 338"/>
                  <a:gd name="T2" fmla="*/ 112 w 315"/>
                  <a:gd name="T3" fmla="*/ 227 h 338"/>
                  <a:gd name="T4" fmla="*/ 202 w 315"/>
                  <a:gd name="T5" fmla="*/ 227 h 338"/>
                  <a:gd name="T6" fmla="*/ 225 w 315"/>
                  <a:gd name="T7" fmla="*/ 204 h 338"/>
                  <a:gd name="T8" fmla="*/ 90 w 315"/>
                  <a:gd name="T9" fmla="*/ 107 h 338"/>
                  <a:gd name="T10" fmla="*/ 112 w 315"/>
                  <a:gd name="T11" fmla="*/ 130 h 338"/>
                  <a:gd name="T12" fmla="*/ 180 w 315"/>
                  <a:gd name="T13" fmla="*/ 152 h 338"/>
                  <a:gd name="T14" fmla="*/ 202 w 315"/>
                  <a:gd name="T15" fmla="*/ 130 h 338"/>
                  <a:gd name="T16" fmla="*/ 67 w 315"/>
                  <a:gd name="T17" fmla="*/ 293 h 338"/>
                  <a:gd name="T18" fmla="*/ 22 w 315"/>
                  <a:gd name="T19" fmla="*/ 242 h 338"/>
                  <a:gd name="T20" fmla="*/ 0 w 315"/>
                  <a:gd name="T21" fmla="*/ 180 h 338"/>
                  <a:gd name="T22" fmla="*/ 22 w 315"/>
                  <a:gd name="T23" fmla="*/ 102 h 338"/>
                  <a:gd name="T24" fmla="*/ 67 w 315"/>
                  <a:gd name="T25" fmla="*/ 45 h 338"/>
                  <a:gd name="T26" fmla="*/ 157 w 315"/>
                  <a:gd name="T27" fmla="*/ 45 h 338"/>
                  <a:gd name="T28" fmla="*/ 247 w 315"/>
                  <a:gd name="T29" fmla="*/ 293 h 338"/>
                  <a:gd name="T30" fmla="*/ 292 w 315"/>
                  <a:gd name="T31" fmla="*/ 242 h 338"/>
                  <a:gd name="T32" fmla="*/ 315 w 315"/>
                  <a:gd name="T33" fmla="*/ 180 h 338"/>
                  <a:gd name="T34" fmla="*/ 292 w 315"/>
                  <a:gd name="T35" fmla="*/ 102 h 338"/>
                  <a:gd name="T36" fmla="*/ 247 w 315"/>
                  <a:gd name="T37" fmla="*/ 45 h 338"/>
                  <a:gd name="T38" fmla="*/ 157 w 315"/>
                  <a:gd name="T39" fmla="*/ 45 h 338"/>
                  <a:gd name="T40" fmla="*/ 23 w 315"/>
                  <a:gd name="T41" fmla="*/ 231 h 338"/>
                  <a:gd name="T42" fmla="*/ 247 w 315"/>
                  <a:gd name="T43" fmla="*/ 247 h 338"/>
                  <a:gd name="T44" fmla="*/ 67 w 315"/>
                  <a:gd name="T45" fmla="*/ 46 h 338"/>
                  <a:gd name="T46" fmla="*/ 247 w 315"/>
                  <a:gd name="T47" fmla="*/ 46 h 338"/>
                  <a:gd name="T48" fmla="*/ 123 w 315"/>
                  <a:gd name="T49" fmla="*/ 293 h 338"/>
                  <a:gd name="T50" fmla="*/ 67 w 315"/>
                  <a:gd name="T51" fmla="*/ 293 h 338"/>
                  <a:gd name="T52" fmla="*/ 101 w 315"/>
                  <a:gd name="T53" fmla="*/ 338 h 338"/>
                  <a:gd name="T54" fmla="*/ 157 w 315"/>
                  <a:gd name="T55" fmla="*/ 315 h 338"/>
                  <a:gd name="T56" fmla="*/ 157 w 315"/>
                  <a:gd name="T57" fmla="*/ 293 h 338"/>
                  <a:gd name="T58" fmla="*/ 180 w 315"/>
                  <a:gd name="T59" fmla="*/ 338 h 338"/>
                  <a:gd name="T60" fmla="*/ 247 w 315"/>
                  <a:gd name="T61" fmla="*/ 304 h 338"/>
                  <a:gd name="T62" fmla="*/ 213 w 315"/>
                  <a:gd name="T63" fmla="*/ 293 h 338"/>
                  <a:gd name="T64" fmla="*/ 191 w 315"/>
                  <a:gd name="T65" fmla="*/ 293 h 338"/>
                  <a:gd name="T66" fmla="*/ 213 w 315"/>
                  <a:gd name="T67" fmla="*/ 293 h 338"/>
                  <a:gd name="T68" fmla="*/ 202 w 315"/>
                  <a:gd name="T69" fmla="*/ 57 h 338"/>
                  <a:gd name="T70" fmla="*/ 202 w 315"/>
                  <a:gd name="T71" fmla="*/ 35 h 338"/>
                  <a:gd name="T72" fmla="*/ 247 w 315"/>
                  <a:gd name="T73" fmla="*/ 107 h 338"/>
                  <a:gd name="T74" fmla="*/ 225 w 315"/>
                  <a:gd name="T75" fmla="*/ 107 h 338"/>
                  <a:gd name="T76" fmla="*/ 247 w 315"/>
                  <a:gd name="T77" fmla="*/ 107 h 338"/>
                  <a:gd name="T78" fmla="*/ 258 w 315"/>
                  <a:gd name="T79" fmla="*/ 193 h 338"/>
                  <a:gd name="T80" fmla="*/ 258 w 315"/>
                  <a:gd name="T81" fmla="*/ 171 h 338"/>
                  <a:gd name="T82" fmla="*/ 112 w 315"/>
                  <a:gd name="T83" fmla="*/ 282 h 338"/>
                  <a:gd name="T84" fmla="*/ 112 w 315"/>
                  <a:gd name="T85" fmla="*/ 304 h 338"/>
                  <a:gd name="T86" fmla="*/ 112 w 315"/>
                  <a:gd name="T87" fmla="*/ 282 h 338"/>
                  <a:gd name="T88" fmla="*/ 123 w 315"/>
                  <a:gd name="T89" fmla="*/ 46 h 338"/>
                  <a:gd name="T90" fmla="*/ 101 w 315"/>
                  <a:gd name="T91" fmla="*/ 46 h 338"/>
                  <a:gd name="T92" fmla="*/ 78 w 315"/>
                  <a:gd name="T93" fmla="*/ 96 h 338"/>
                  <a:gd name="T94" fmla="*/ 78 w 315"/>
                  <a:gd name="T95" fmla="*/ 118 h 338"/>
                  <a:gd name="T96" fmla="*/ 78 w 315"/>
                  <a:gd name="T97" fmla="*/ 96 h 338"/>
                  <a:gd name="T98" fmla="*/ 67 w 315"/>
                  <a:gd name="T99" fmla="*/ 182 h 338"/>
                  <a:gd name="T100" fmla="*/ 45 w 315"/>
                  <a:gd name="T101"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5" h="338">
                    <a:moveTo>
                      <a:pt x="67" y="182"/>
                    </a:moveTo>
                    <a:cubicBezTo>
                      <a:pt x="79" y="182"/>
                      <a:pt x="90" y="192"/>
                      <a:pt x="90" y="204"/>
                    </a:cubicBezTo>
                    <a:cubicBezTo>
                      <a:pt x="90" y="204"/>
                      <a:pt x="90" y="204"/>
                      <a:pt x="90" y="204"/>
                    </a:cubicBezTo>
                    <a:cubicBezTo>
                      <a:pt x="90" y="217"/>
                      <a:pt x="100" y="227"/>
                      <a:pt x="112" y="227"/>
                    </a:cubicBezTo>
                    <a:cubicBezTo>
                      <a:pt x="157" y="227"/>
                      <a:pt x="157" y="227"/>
                      <a:pt x="157" y="227"/>
                    </a:cubicBezTo>
                    <a:cubicBezTo>
                      <a:pt x="202" y="227"/>
                      <a:pt x="202" y="227"/>
                      <a:pt x="202" y="227"/>
                    </a:cubicBezTo>
                    <a:cubicBezTo>
                      <a:pt x="214" y="227"/>
                      <a:pt x="225" y="217"/>
                      <a:pt x="225" y="204"/>
                    </a:cubicBezTo>
                    <a:cubicBezTo>
                      <a:pt x="225" y="204"/>
                      <a:pt x="225" y="204"/>
                      <a:pt x="225" y="204"/>
                    </a:cubicBezTo>
                    <a:cubicBezTo>
                      <a:pt x="225" y="192"/>
                      <a:pt x="235" y="182"/>
                      <a:pt x="247" y="182"/>
                    </a:cubicBezTo>
                    <a:moveTo>
                      <a:pt x="90" y="107"/>
                    </a:moveTo>
                    <a:cubicBezTo>
                      <a:pt x="102" y="107"/>
                      <a:pt x="112" y="117"/>
                      <a:pt x="112" y="130"/>
                    </a:cubicBezTo>
                    <a:cubicBezTo>
                      <a:pt x="112" y="130"/>
                      <a:pt x="112" y="130"/>
                      <a:pt x="112" y="130"/>
                    </a:cubicBezTo>
                    <a:cubicBezTo>
                      <a:pt x="112" y="142"/>
                      <a:pt x="122" y="152"/>
                      <a:pt x="135" y="152"/>
                    </a:cubicBezTo>
                    <a:cubicBezTo>
                      <a:pt x="180" y="152"/>
                      <a:pt x="180" y="152"/>
                      <a:pt x="180" y="152"/>
                    </a:cubicBezTo>
                    <a:cubicBezTo>
                      <a:pt x="192" y="152"/>
                      <a:pt x="202" y="142"/>
                      <a:pt x="202" y="130"/>
                    </a:cubicBezTo>
                    <a:cubicBezTo>
                      <a:pt x="202" y="130"/>
                      <a:pt x="202" y="130"/>
                      <a:pt x="202" y="130"/>
                    </a:cubicBezTo>
                    <a:cubicBezTo>
                      <a:pt x="202" y="117"/>
                      <a:pt x="212" y="107"/>
                      <a:pt x="224" y="107"/>
                    </a:cubicBezTo>
                    <a:moveTo>
                      <a:pt x="67" y="293"/>
                    </a:moveTo>
                    <a:cubicBezTo>
                      <a:pt x="67" y="293"/>
                      <a:pt x="67" y="292"/>
                      <a:pt x="67" y="292"/>
                    </a:cubicBezTo>
                    <a:cubicBezTo>
                      <a:pt x="42" y="289"/>
                      <a:pt x="22" y="268"/>
                      <a:pt x="22" y="242"/>
                    </a:cubicBezTo>
                    <a:cubicBezTo>
                      <a:pt x="22" y="238"/>
                      <a:pt x="22" y="235"/>
                      <a:pt x="23" y="231"/>
                    </a:cubicBezTo>
                    <a:cubicBezTo>
                      <a:pt x="9" y="219"/>
                      <a:pt x="0" y="201"/>
                      <a:pt x="0" y="180"/>
                    </a:cubicBezTo>
                    <a:cubicBezTo>
                      <a:pt x="0" y="158"/>
                      <a:pt x="11" y="138"/>
                      <a:pt x="28" y="126"/>
                    </a:cubicBezTo>
                    <a:cubicBezTo>
                      <a:pt x="24" y="118"/>
                      <a:pt x="22" y="110"/>
                      <a:pt x="22" y="102"/>
                    </a:cubicBezTo>
                    <a:cubicBezTo>
                      <a:pt x="22" y="74"/>
                      <a:pt x="41" y="52"/>
                      <a:pt x="67" y="46"/>
                    </a:cubicBezTo>
                    <a:cubicBezTo>
                      <a:pt x="67" y="46"/>
                      <a:pt x="67" y="46"/>
                      <a:pt x="67" y="45"/>
                    </a:cubicBezTo>
                    <a:cubicBezTo>
                      <a:pt x="67" y="20"/>
                      <a:pt x="87" y="0"/>
                      <a:pt x="112" y="0"/>
                    </a:cubicBezTo>
                    <a:cubicBezTo>
                      <a:pt x="137" y="0"/>
                      <a:pt x="157" y="20"/>
                      <a:pt x="157" y="45"/>
                    </a:cubicBezTo>
                    <a:cubicBezTo>
                      <a:pt x="157" y="293"/>
                      <a:pt x="157" y="293"/>
                      <a:pt x="157" y="293"/>
                    </a:cubicBezTo>
                    <a:moveTo>
                      <a:pt x="247" y="293"/>
                    </a:moveTo>
                    <a:cubicBezTo>
                      <a:pt x="247" y="293"/>
                      <a:pt x="247" y="292"/>
                      <a:pt x="247" y="292"/>
                    </a:cubicBezTo>
                    <a:cubicBezTo>
                      <a:pt x="272" y="289"/>
                      <a:pt x="292" y="268"/>
                      <a:pt x="292" y="242"/>
                    </a:cubicBezTo>
                    <a:cubicBezTo>
                      <a:pt x="292" y="238"/>
                      <a:pt x="292" y="235"/>
                      <a:pt x="291" y="231"/>
                    </a:cubicBezTo>
                    <a:cubicBezTo>
                      <a:pt x="305" y="219"/>
                      <a:pt x="315" y="201"/>
                      <a:pt x="315" y="180"/>
                    </a:cubicBezTo>
                    <a:cubicBezTo>
                      <a:pt x="315" y="158"/>
                      <a:pt x="303" y="138"/>
                      <a:pt x="286" y="126"/>
                    </a:cubicBezTo>
                    <a:cubicBezTo>
                      <a:pt x="290" y="118"/>
                      <a:pt x="292" y="110"/>
                      <a:pt x="292" y="102"/>
                    </a:cubicBezTo>
                    <a:cubicBezTo>
                      <a:pt x="292" y="74"/>
                      <a:pt x="273" y="52"/>
                      <a:pt x="247" y="46"/>
                    </a:cubicBezTo>
                    <a:cubicBezTo>
                      <a:pt x="247" y="46"/>
                      <a:pt x="247" y="46"/>
                      <a:pt x="247" y="45"/>
                    </a:cubicBezTo>
                    <a:cubicBezTo>
                      <a:pt x="247" y="20"/>
                      <a:pt x="227" y="0"/>
                      <a:pt x="202" y="0"/>
                    </a:cubicBezTo>
                    <a:cubicBezTo>
                      <a:pt x="177" y="0"/>
                      <a:pt x="157" y="20"/>
                      <a:pt x="157" y="45"/>
                    </a:cubicBezTo>
                    <a:cubicBezTo>
                      <a:pt x="157" y="293"/>
                      <a:pt x="157" y="293"/>
                      <a:pt x="157" y="293"/>
                    </a:cubicBezTo>
                    <a:moveTo>
                      <a:pt x="23" y="231"/>
                    </a:moveTo>
                    <a:cubicBezTo>
                      <a:pt x="35" y="241"/>
                      <a:pt x="50" y="247"/>
                      <a:pt x="67" y="247"/>
                    </a:cubicBezTo>
                    <a:moveTo>
                      <a:pt x="247" y="247"/>
                    </a:moveTo>
                    <a:cubicBezTo>
                      <a:pt x="264" y="247"/>
                      <a:pt x="279" y="241"/>
                      <a:pt x="291" y="231"/>
                    </a:cubicBezTo>
                    <a:moveTo>
                      <a:pt x="67" y="46"/>
                    </a:moveTo>
                    <a:cubicBezTo>
                      <a:pt x="101" y="46"/>
                      <a:pt x="101" y="46"/>
                      <a:pt x="101" y="46"/>
                    </a:cubicBezTo>
                    <a:moveTo>
                      <a:pt x="247" y="46"/>
                    </a:moveTo>
                    <a:cubicBezTo>
                      <a:pt x="213" y="46"/>
                      <a:pt x="213" y="46"/>
                      <a:pt x="213" y="46"/>
                    </a:cubicBezTo>
                    <a:moveTo>
                      <a:pt x="123" y="293"/>
                    </a:moveTo>
                    <a:cubicBezTo>
                      <a:pt x="191" y="293"/>
                      <a:pt x="191" y="293"/>
                      <a:pt x="191" y="293"/>
                    </a:cubicBezTo>
                    <a:moveTo>
                      <a:pt x="67" y="293"/>
                    </a:moveTo>
                    <a:cubicBezTo>
                      <a:pt x="67" y="304"/>
                      <a:pt x="67" y="304"/>
                      <a:pt x="67" y="304"/>
                    </a:cubicBezTo>
                    <a:cubicBezTo>
                      <a:pt x="67" y="323"/>
                      <a:pt x="82" y="338"/>
                      <a:pt x="101" y="338"/>
                    </a:cubicBezTo>
                    <a:cubicBezTo>
                      <a:pt x="135" y="338"/>
                      <a:pt x="135" y="338"/>
                      <a:pt x="135" y="338"/>
                    </a:cubicBezTo>
                    <a:cubicBezTo>
                      <a:pt x="147" y="338"/>
                      <a:pt x="157" y="328"/>
                      <a:pt x="157" y="315"/>
                    </a:cubicBezTo>
                    <a:cubicBezTo>
                      <a:pt x="157" y="293"/>
                      <a:pt x="157" y="293"/>
                      <a:pt x="157" y="293"/>
                    </a:cubicBezTo>
                    <a:moveTo>
                      <a:pt x="157" y="293"/>
                    </a:moveTo>
                    <a:cubicBezTo>
                      <a:pt x="157" y="315"/>
                      <a:pt x="157" y="315"/>
                      <a:pt x="157" y="315"/>
                    </a:cubicBezTo>
                    <a:cubicBezTo>
                      <a:pt x="157" y="328"/>
                      <a:pt x="167" y="338"/>
                      <a:pt x="180" y="338"/>
                    </a:cubicBezTo>
                    <a:cubicBezTo>
                      <a:pt x="213" y="338"/>
                      <a:pt x="213" y="338"/>
                      <a:pt x="213" y="338"/>
                    </a:cubicBezTo>
                    <a:cubicBezTo>
                      <a:pt x="232" y="338"/>
                      <a:pt x="247" y="323"/>
                      <a:pt x="247" y="304"/>
                    </a:cubicBezTo>
                    <a:cubicBezTo>
                      <a:pt x="247" y="293"/>
                      <a:pt x="247" y="293"/>
                      <a:pt x="247" y="293"/>
                    </a:cubicBezTo>
                    <a:moveTo>
                      <a:pt x="213" y="293"/>
                    </a:moveTo>
                    <a:cubicBezTo>
                      <a:pt x="213" y="299"/>
                      <a:pt x="208" y="304"/>
                      <a:pt x="202" y="304"/>
                    </a:cubicBezTo>
                    <a:cubicBezTo>
                      <a:pt x="196" y="304"/>
                      <a:pt x="191" y="299"/>
                      <a:pt x="191" y="293"/>
                    </a:cubicBezTo>
                    <a:cubicBezTo>
                      <a:pt x="191" y="287"/>
                      <a:pt x="196" y="282"/>
                      <a:pt x="202" y="282"/>
                    </a:cubicBezTo>
                    <a:cubicBezTo>
                      <a:pt x="208" y="282"/>
                      <a:pt x="213" y="287"/>
                      <a:pt x="213" y="293"/>
                    </a:cubicBezTo>
                    <a:close/>
                    <a:moveTo>
                      <a:pt x="213" y="46"/>
                    </a:moveTo>
                    <a:cubicBezTo>
                      <a:pt x="213" y="52"/>
                      <a:pt x="208" y="57"/>
                      <a:pt x="202" y="57"/>
                    </a:cubicBezTo>
                    <a:cubicBezTo>
                      <a:pt x="196" y="57"/>
                      <a:pt x="191" y="52"/>
                      <a:pt x="191" y="46"/>
                    </a:cubicBezTo>
                    <a:cubicBezTo>
                      <a:pt x="191" y="40"/>
                      <a:pt x="196" y="35"/>
                      <a:pt x="202" y="35"/>
                    </a:cubicBezTo>
                    <a:cubicBezTo>
                      <a:pt x="208" y="35"/>
                      <a:pt x="213" y="40"/>
                      <a:pt x="213" y="46"/>
                    </a:cubicBezTo>
                    <a:close/>
                    <a:moveTo>
                      <a:pt x="247" y="107"/>
                    </a:moveTo>
                    <a:cubicBezTo>
                      <a:pt x="247" y="113"/>
                      <a:pt x="242" y="118"/>
                      <a:pt x="236" y="118"/>
                    </a:cubicBezTo>
                    <a:cubicBezTo>
                      <a:pt x="230" y="118"/>
                      <a:pt x="225" y="113"/>
                      <a:pt x="225" y="107"/>
                    </a:cubicBezTo>
                    <a:cubicBezTo>
                      <a:pt x="225" y="101"/>
                      <a:pt x="230" y="96"/>
                      <a:pt x="236" y="96"/>
                    </a:cubicBezTo>
                    <a:cubicBezTo>
                      <a:pt x="242" y="96"/>
                      <a:pt x="247" y="101"/>
                      <a:pt x="247" y="107"/>
                    </a:cubicBezTo>
                    <a:close/>
                    <a:moveTo>
                      <a:pt x="269" y="182"/>
                    </a:moveTo>
                    <a:cubicBezTo>
                      <a:pt x="269" y="188"/>
                      <a:pt x="264" y="193"/>
                      <a:pt x="258" y="193"/>
                    </a:cubicBezTo>
                    <a:cubicBezTo>
                      <a:pt x="252" y="193"/>
                      <a:pt x="247" y="188"/>
                      <a:pt x="247" y="182"/>
                    </a:cubicBezTo>
                    <a:cubicBezTo>
                      <a:pt x="247" y="176"/>
                      <a:pt x="252" y="171"/>
                      <a:pt x="258" y="171"/>
                    </a:cubicBezTo>
                    <a:cubicBezTo>
                      <a:pt x="264" y="171"/>
                      <a:pt x="269" y="176"/>
                      <a:pt x="269" y="182"/>
                    </a:cubicBezTo>
                    <a:close/>
                    <a:moveTo>
                      <a:pt x="112" y="282"/>
                    </a:moveTo>
                    <a:cubicBezTo>
                      <a:pt x="118" y="282"/>
                      <a:pt x="123" y="287"/>
                      <a:pt x="123" y="293"/>
                    </a:cubicBezTo>
                    <a:cubicBezTo>
                      <a:pt x="123" y="299"/>
                      <a:pt x="118" y="304"/>
                      <a:pt x="112" y="304"/>
                    </a:cubicBezTo>
                    <a:cubicBezTo>
                      <a:pt x="106" y="304"/>
                      <a:pt x="101" y="299"/>
                      <a:pt x="101" y="293"/>
                    </a:cubicBezTo>
                    <a:cubicBezTo>
                      <a:pt x="101" y="287"/>
                      <a:pt x="106" y="282"/>
                      <a:pt x="112" y="282"/>
                    </a:cubicBezTo>
                    <a:close/>
                    <a:moveTo>
                      <a:pt x="112" y="35"/>
                    </a:moveTo>
                    <a:cubicBezTo>
                      <a:pt x="118" y="35"/>
                      <a:pt x="123" y="40"/>
                      <a:pt x="123" y="46"/>
                    </a:cubicBezTo>
                    <a:cubicBezTo>
                      <a:pt x="123" y="52"/>
                      <a:pt x="118" y="57"/>
                      <a:pt x="112" y="57"/>
                    </a:cubicBezTo>
                    <a:cubicBezTo>
                      <a:pt x="106" y="57"/>
                      <a:pt x="101" y="52"/>
                      <a:pt x="101" y="46"/>
                    </a:cubicBezTo>
                    <a:cubicBezTo>
                      <a:pt x="101" y="40"/>
                      <a:pt x="106" y="35"/>
                      <a:pt x="112" y="35"/>
                    </a:cubicBezTo>
                    <a:close/>
                    <a:moveTo>
                      <a:pt x="78" y="96"/>
                    </a:moveTo>
                    <a:cubicBezTo>
                      <a:pt x="84" y="96"/>
                      <a:pt x="89" y="101"/>
                      <a:pt x="89" y="107"/>
                    </a:cubicBezTo>
                    <a:cubicBezTo>
                      <a:pt x="89" y="113"/>
                      <a:pt x="84" y="118"/>
                      <a:pt x="78" y="118"/>
                    </a:cubicBezTo>
                    <a:cubicBezTo>
                      <a:pt x="72" y="118"/>
                      <a:pt x="67" y="113"/>
                      <a:pt x="67" y="107"/>
                    </a:cubicBezTo>
                    <a:cubicBezTo>
                      <a:pt x="67" y="101"/>
                      <a:pt x="72" y="96"/>
                      <a:pt x="78" y="96"/>
                    </a:cubicBezTo>
                    <a:close/>
                    <a:moveTo>
                      <a:pt x="56" y="171"/>
                    </a:moveTo>
                    <a:cubicBezTo>
                      <a:pt x="62" y="171"/>
                      <a:pt x="67" y="176"/>
                      <a:pt x="67" y="182"/>
                    </a:cubicBezTo>
                    <a:cubicBezTo>
                      <a:pt x="67" y="188"/>
                      <a:pt x="62" y="193"/>
                      <a:pt x="56" y="193"/>
                    </a:cubicBezTo>
                    <a:cubicBezTo>
                      <a:pt x="50" y="193"/>
                      <a:pt x="45" y="188"/>
                      <a:pt x="45" y="182"/>
                    </a:cubicBezTo>
                    <a:cubicBezTo>
                      <a:pt x="45" y="176"/>
                      <a:pt x="50" y="171"/>
                      <a:pt x="56" y="17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8384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127" y="1242391"/>
            <a:ext cx="6877877" cy="46216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200" y="365126"/>
            <a:ext cx="10515600" cy="764002"/>
          </a:xfrm>
        </p:spPr>
        <p:txBody>
          <a:bodyPr/>
          <a:lstStyle/>
          <a:p>
            <a:r>
              <a:rPr lang="en-US" dirty="0"/>
              <a:t>The Notebook Paradigm</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168" y="2297805"/>
            <a:ext cx="1719469" cy="2141883"/>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317" y="1313620"/>
            <a:ext cx="3205366" cy="1369947"/>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317" y="2868059"/>
            <a:ext cx="3205366" cy="1369947"/>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Featurize</a:t>
              </a:r>
              <a:r>
                <a:rPr kumimoji="0" lang="en-US" sz="1400" b="0" i="0" u="none" strike="noStrike" kern="1200" cap="none" spc="0" normalizeH="0" baseline="0" noProof="0" dirty="0">
                  <a:ln>
                    <a:noFill/>
                  </a:ln>
                  <a:solidFill>
                    <a:srgbClr val="FFFFFF"/>
                  </a:solidFill>
                  <a:effectLst/>
                  <a:uLnTx/>
                  <a:uFillTx/>
                  <a:latin typeface="Segoe UI"/>
                  <a:ea typeface="+mn-ea"/>
                  <a:cs typeface="+mn-cs"/>
                </a:rPr>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317" y="4406349"/>
            <a:ext cx="3205366" cy="1369947"/>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Train </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872" y="1299750"/>
            <a:ext cx="3205366" cy="1369947"/>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Evaluate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872" y="2896634"/>
            <a:ext cx="3205366" cy="1369947"/>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Deploy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168" y="4523931"/>
            <a:ext cx="22570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Notebook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(Jupyter, Azure Databricks)</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5637" y="1242391"/>
            <a:ext cx="1362490" cy="105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5637" y="4439688"/>
            <a:ext cx="1362490" cy="142439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8888" y="2998075"/>
            <a:ext cx="136249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Execute arbitrary: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Python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R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SQL queries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Shell commands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63524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in the Wild</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6390" y="1434370"/>
            <a:ext cx="2866815" cy="861774"/>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614" y="1374512"/>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117" y="1416745"/>
            <a:ext cx="1486321" cy="1003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825" y="1416745"/>
            <a:ext cx="2019299" cy="940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8117" y="4817716"/>
            <a:ext cx="2671196" cy="640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19" y="4678074"/>
            <a:ext cx="2241448" cy="877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889" y="5696793"/>
            <a:ext cx="1885184" cy="822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117" y="1416745"/>
            <a:ext cx="2125368" cy="1024580"/>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389" y="4801474"/>
            <a:ext cx="1820534" cy="694343"/>
          </a:xfrm>
          <a:prstGeom prst="rect">
            <a:avLst/>
          </a:prstGeom>
        </p:spPr>
      </p:pic>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073" y="3142030"/>
            <a:ext cx="1686894" cy="8770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6390" y="300082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192" y="3099009"/>
            <a:ext cx="1686894" cy="908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825" y="3026872"/>
            <a:ext cx="1328884" cy="11074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6390" y="4941767"/>
            <a:ext cx="286681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Visualization</a:t>
            </a:r>
          </a:p>
        </p:txBody>
      </p:sp>
      <p:sp>
        <p:nvSpPr>
          <p:cNvPr id="45" name="Rectangle 44">
            <a:extLst>
              <a:ext uri="{FF2B5EF4-FFF2-40B4-BE49-F238E27FC236}">
                <a16:creationId xmlns:a16="http://schemas.microsoft.com/office/drawing/2014/main" id="{9CC14BEE-3635-4EAC-9E9E-0325E1CD187B}"/>
              </a:ext>
            </a:extLst>
          </p:cNvPr>
          <p:cNvSpPr/>
          <p:nvPr/>
        </p:nvSpPr>
        <p:spPr>
          <a:xfrm>
            <a:off x="10969745" y="4126214"/>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Keras</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87615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Services</a:t>
            </a:r>
          </a:p>
        </p:txBody>
      </p:sp>
    </p:spTree>
    <p:extLst>
      <p:ext uri="{BB962C8B-B14F-4D97-AF65-F5344CB8AC3E}">
        <p14:creationId xmlns:p14="http://schemas.microsoft.com/office/powerpoint/2010/main" val="380465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AI + Machine Learning</a:t>
            </a:r>
          </a:p>
        </p:txBody>
      </p:sp>
      <p:pic>
        <p:nvPicPr>
          <p:cNvPr id="4" name="Picture 3">
            <a:extLst>
              <a:ext uri="{FF2B5EF4-FFF2-40B4-BE49-F238E27FC236}">
                <a16:creationId xmlns:a16="http://schemas.microsoft.com/office/drawing/2014/main" id="{BE1A8F2A-D6AC-4048-AB7D-3317D64FD0F4}"/>
              </a:ext>
            </a:extLst>
          </p:cNvPr>
          <p:cNvPicPr>
            <a:picLocks noChangeAspect="1"/>
          </p:cNvPicPr>
          <p:nvPr/>
        </p:nvPicPr>
        <p:blipFill>
          <a:blip r:embed="rId2"/>
          <a:stretch>
            <a:fillRect/>
          </a:stretch>
        </p:blipFill>
        <p:spPr>
          <a:xfrm>
            <a:off x="6854763" y="177281"/>
            <a:ext cx="5179866" cy="6582747"/>
          </a:xfrm>
          <a:prstGeom prst="rect">
            <a:avLst/>
          </a:prstGeom>
        </p:spPr>
      </p:pic>
      <p:pic>
        <p:nvPicPr>
          <p:cNvPr id="8" name="Picture 7">
            <a:extLst>
              <a:ext uri="{FF2B5EF4-FFF2-40B4-BE49-F238E27FC236}">
                <a16:creationId xmlns:a16="http://schemas.microsoft.com/office/drawing/2014/main" id="{A928420D-55F2-4ACB-AC1F-F3F4AB7462EE}"/>
              </a:ext>
            </a:extLst>
          </p:cNvPr>
          <p:cNvPicPr>
            <a:picLocks noChangeAspect="1"/>
          </p:cNvPicPr>
          <p:nvPr/>
        </p:nvPicPr>
        <p:blipFill>
          <a:blip r:embed="rId3"/>
          <a:stretch>
            <a:fillRect/>
          </a:stretch>
        </p:blipFill>
        <p:spPr>
          <a:xfrm>
            <a:off x="218020" y="2475665"/>
            <a:ext cx="6355396" cy="1220785"/>
          </a:xfrm>
          <a:prstGeom prst="rect">
            <a:avLst/>
          </a:prstGeom>
          <a:effectLst>
            <a:softEdge rad="63500"/>
          </a:effectLst>
        </p:spPr>
      </p:pic>
      <p:pic>
        <p:nvPicPr>
          <p:cNvPr id="9" name="Picture 8">
            <a:extLst>
              <a:ext uri="{FF2B5EF4-FFF2-40B4-BE49-F238E27FC236}">
                <a16:creationId xmlns:a16="http://schemas.microsoft.com/office/drawing/2014/main" id="{E9CD7DF3-35CD-41DB-B8E1-2A54E6A59D2E}"/>
              </a:ext>
            </a:extLst>
          </p:cNvPr>
          <p:cNvPicPr>
            <a:picLocks noChangeAspect="1"/>
          </p:cNvPicPr>
          <p:nvPr/>
        </p:nvPicPr>
        <p:blipFill>
          <a:blip r:embed="rId4"/>
          <a:stretch>
            <a:fillRect/>
          </a:stretch>
        </p:blipFill>
        <p:spPr>
          <a:xfrm>
            <a:off x="1759092" y="3598972"/>
            <a:ext cx="3251656" cy="1326274"/>
          </a:xfrm>
          <a:prstGeom prst="rect">
            <a:avLst/>
          </a:prstGeom>
          <a:effectLst>
            <a:softEdge rad="63500"/>
          </a:effectLst>
        </p:spPr>
      </p:pic>
    </p:spTree>
    <p:extLst>
      <p:ext uri="{BB962C8B-B14F-4D97-AF65-F5344CB8AC3E}">
        <p14:creationId xmlns:p14="http://schemas.microsoft.com/office/powerpoint/2010/main" val="19187089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a:xfrm>
            <a:off x="588263" y="457200"/>
            <a:ext cx="11018520" cy="912429"/>
          </a:xfrm>
        </p:spPr>
        <p:txBody>
          <a:bodyPr/>
          <a:lstStyle/>
          <a:p>
            <a:r>
              <a:rPr lang="en-US" dirty="0"/>
              <a:t>The Pre-built AI/ML Process in the Microsoft World</a:t>
            </a:r>
            <a:br>
              <a:rPr lang="en-US" dirty="0"/>
            </a:br>
            <a:r>
              <a:rPr lang="en-US" sz="2400" dirty="0"/>
              <a:t>Azure Cognitive Services</a:t>
            </a:r>
            <a:endParaRPr lang="en-US" dirty="0"/>
          </a:p>
        </p:txBody>
      </p:sp>
      <p:pic>
        <p:nvPicPr>
          <p:cNvPr id="2" name="Picture 1">
            <a:extLst>
              <a:ext uri="{FF2B5EF4-FFF2-40B4-BE49-F238E27FC236}">
                <a16:creationId xmlns:a16="http://schemas.microsoft.com/office/drawing/2014/main" id="{BA012F58-B623-424A-A25B-94935203E2C5}"/>
              </a:ext>
            </a:extLst>
          </p:cNvPr>
          <p:cNvPicPr>
            <a:picLocks noChangeAspect="1"/>
          </p:cNvPicPr>
          <p:nvPr/>
        </p:nvPicPr>
        <p:blipFill>
          <a:blip r:embed="rId3"/>
          <a:stretch>
            <a:fillRect/>
          </a:stretch>
        </p:blipFill>
        <p:spPr>
          <a:xfrm>
            <a:off x="747712" y="1638300"/>
            <a:ext cx="10821776" cy="5027963"/>
          </a:xfrm>
          <a:prstGeom prst="rect">
            <a:avLst/>
          </a:prstGeom>
          <a:effectLst>
            <a:softEdge rad="63500"/>
          </a:effectLst>
        </p:spPr>
      </p:pic>
    </p:spTree>
    <p:extLst>
      <p:ext uri="{BB962C8B-B14F-4D97-AF65-F5344CB8AC3E}">
        <p14:creationId xmlns:p14="http://schemas.microsoft.com/office/powerpoint/2010/main" val="10997936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The Custom AI/ML Process in the Microsoft World</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Databricks</a:t>
            </a:r>
          </a:p>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10115819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32BC3-B2C5-4F77-9BCE-6752659238ED}"/>
              </a:ext>
            </a:extLst>
          </p:cNvPr>
          <p:cNvPicPr>
            <a:picLocks noChangeAspect="1"/>
          </p:cNvPicPr>
          <p:nvPr/>
        </p:nvPicPr>
        <p:blipFill>
          <a:blip r:embed="rId2"/>
          <a:stretch>
            <a:fillRect/>
          </a:stretch>
        </p:blipFill>
        <p:spPr>
          <a:xfrm>
            <a:off x="49137" y="851719"/>
            <a:ext cx="11929398" cy="5154561"/>
          </a:xfrm>
          <a:prstGeom prst="rect">
            <a:avLst/>
          </a:prstGeom>
        </p:spPr>
      </p:pic>
    </p:spTree>
    <p:extLst>
      <p:ext uri="{BB962C8B-B14F-4D97-AF65-F5344CB8AC3E}">
        <p14:creationId xmlns:p14="http://schemas.microsoft.com/office/powerpoint/2010/main" val="3968052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 the </a:t>
            </a:r>
            <a:b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Machine Learning Operations</a:t>
            </a:r>
          </a:p>
        </p:txBody>
      </p:sp>
    </p:spTree>
    <p:extLst>
      <p:ext uri="{BB962C8B-B14F-4D97-AF65-F5344CB8AC3E}">
        <p14:creationId xmlns:p14="http://schemas.microsoft.com/office/powerpoint/2010/main" val="315385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0339-5189-44E6-802D-B5191F2C8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BB455F-2C46-45B2-AD6F-7A4E23222F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40B81AA-6BB0-476A-A4F3-1D3BFC1BBB36}"/>
              </a:ext>
            </a:extLst>
          </p:cNvPr>
          <p:cNvPicPr>
            <a:picLocks noChangeAspect="1"/>
          </p:cNvPicPr>
          <p:nvPr/>
        </p:nvPicPr>
        <p:blipFill>
          <a:blip r:embed="rId2"/>
          <a:stretch>
            <a:fillRect/>
          </a:stretch>
        </p:blipFill>
        <p:spPr>
          <a:xfrm>
            <a:off x="-1" y="0"/>
            <a:ext cx="12373135" cy="6858000"/>
          </a:xfrm>
          <a:prstGeom prst="rect">
            <a:avLst/>
          </a:prstGeom>
        </p:spPr>
      </p:pic>
    </p:spTree>
    <p:extLst>
      <p:ext uri="{BB962C8B-B14F-4D97-AF65-F5344CB8AC3E}">
        <p14:creationId xmlns:p14="http://schemas.microsoft.com/office/powerpoint/2010/main" val="223632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8B0AD7-9E05-4BE7-99CF-C87DCF3E4113}"/>
              </a:ext>
            </a:extLst>
          </p:cNvPr>
          <p:cNvPicPr>
            <a:picLocks noChangeAspect="1"/>
          </p:cNvPicPr>
          <p:nvPr/>
        </p:nvPicPr>
        <p:blipFill rotWithShape="1">
          <a:blip r:embed="rId2"/>
          <a:srcRect t="17908" r="337" b="-3152"/>
          <a:stretch/>
        </p:blipFill>
        <p:spPr>
          <a:xfrm>
            <a:off x="486710" y="1657351"/>
            <a:ext cx="11218580" cy="5043486"/>
          </a:xfrm>
          <a:prstGeom prst="rect">
            <a:avLst/>
          </a:prstGeom>
          <a:effectLst>
            <a:softEdge rad="127000"/>
          </a:effectLst>
        </p:spPr>
      </p:pic>
      <p:sp>
        <p:nvSpPr>
          <p:cNvPr id="2" name="Title 1">
            <a:extLst>
              <a:ext uri="{FF2B5EF4-FFF2-40B4-BE49-F238E27FC236}">
                <a16:creationId xmlns:a16="http://schemas.microsoft.com/office/drawing/2014/main" id="{4C57E8D3-3DAF-4646-BDE3-F8EACC7DAA47}"/>
              </a:ext>
            </a:extLst>
          </p:cNvPr>
          <p:cNvSpPr>
            <a:spLocks noGrp="1"/>
          </p:cNvSpPr>
          <p:nvPr>
            <p:ph type="title"/>
          </p:nvPr>
        </p:nvSpPr>
        <p:spPr/>
        <p:txBody>
          <a:bodyPr/>
          <a:lstStyle/>
          <a:p>
            <a:r>
              <a:rPr lang="en-US" dirty="0"/>
              <a:t>The Machine Learning Lifecycle</a:t>
            </a:r>
          </a:p>
        </p:txBody>
      </p:sp>
    </p:spTree>
    <p:extLst>
      <p:ext uri="{BB962C8B-B14F-4D97-AF65-F5344CB8AC3E}">
        <p14:creationId xmlns:p14="http://schemas.microsoft.com/office/powerpoint/2010/main" val="3270195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L lifecycle">
            <a:extLst>
              <a:ext uri="{FF2B5EF4-FFF2-40B4-BE49-F238E27FC236}">
                <a16:creationId xmlns:a16="http://schemas.microsoft.com/office/drawing/2014/main" id="{2826DB5B-78A3-4C38-8C9C-A643BB0C8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22" y="1533526"/>
            <a:ext cx="11405355" cy="330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05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CECC8A-DB9B-4E74-B11F-A02BAC41F8B4}"/>
              </a:ext>
            </a:extLst>
          </p:cNvPr>
          <p:cNvSpPr>
            <a:spLocks noGrp="1"/>
          </p:cNvSpPr>
          <p:nvPr>
            <p:ph type="body" sz="quarter" idx="10"/>
          </p:nvPr>
        </p:nvSpPr>
        <p:spPr>
          <a:xfrm>
            <a:off x="560836" y="1777006"/>
            <a:ext cx="5601839" cy="4214219"/>
          </a:xfrm>
        </p:spPr>
        <p:txBody>
          <a:bodyPr>
            <a:normAutofit/>
          </a:bodyPr>
          <a:lstStyle/>
          <a:p>
            <a:pPr marL="0" indent="0">
              <a:buNone/>
            </a:pPr>
            <a:endParaRPr lang="en-US" dirty="0"/>
          </a:p>
          <a:p>
            <a:pPr marL="0" indent="0">
              <a:buNone/>
            </a:pPr>
            <a:r>
              <a:rPr lang="en-US" dirty="0"/>
              <a:t>Execute the process</a:t>
            </a:r>
          </a:p>
          <a:p>
            <a:pPr marL="0" indent="0">
              <a:buNone/>
            </a:pPr>
            <a:endParaRPr lang="en-US" dirty="0"/>
          </a:p>
          <a:p>
            <a:pPr marL="0" indent="0">
              <a:buNone/>
            </a:pPr>
            <a:r>
              <a:rPr lang="en-US" dirty="0"/>
              <a:t>Secure the process</a:t>
            </a:r>
          </a:p>
          <a:p>
            <a:pPr marL="0" indent="0">
              <a:buNone/>
            </a:pPr>
            <a:endParaRPr lang="en-US" dirty="0"/>
          </a:p>
          <a:p>
            <a:pPr marL="0" indent="0">
              <a:buNone/>
            </a:pPr>
            <a:r>
              <a:rPr lang="en-US" dirty="0"/>
              <a:t>Govern the process</a:t>
            </a:r>
          </a:p>
        </p:txBody>
      </p:sp>
      <p:sp>
        <p:nvSpPr>
          <p:cNvPr id="2" name="Title 1">
            <a:extLst>
              <a:ext uri="{FF2B5EF4-FFF2-40B4-BE49-F238E27FC236}">
                <a16:creationId xmlns:a16="http://schemas.microsoft.com/office/drawing/2014/main" id="{031014AF-662E-41EC-8E93-0F2A92AD895E}"/>
              </a:ext>
            </a:extLst>
          </p:cNvPr>
          <p:cNvSpPr>
            <a:spLocks noGrp="1"/>
          </p:cNvSpPr>
          <p:nvPr>
            <p:ph type="title"/>
          </p:nvPr>
        </p:nvSpPr>
        <p:spPr/>
        <p:txBody>
          <a:bodyPr>
            <a:normAutofit/>
          </a:bodyPr>
          <a:lstStyle/>
          <a:p>
            <a:r>
              <a:rPr lang="en-US" sz="4000" dirty="0"/>
              <a:t>Challenges in ML development</a:t>
            </a:r>
          </a:p>
        </p:txBody>
      </p:sp>
      <p:pic>
        <p:nvPicPr>
          <p:cNvPr id="4" name="Picture 3">
            <a:extLst>
              <a:ext uri="{FF2B5EF4-FFF2-40B4-BE49-F238E27FC236}">
                <a16:creationId xmlns:a16="http://schemas.microsoft.com/office/drawing/2014/main" id="{4A85B696-7591-48A9-915B-0A0AD4A7D73F}"/>
              </a:ext>
            </a:extLst>
          </p:cNvPr>
          <p:cNvPicPr>
            <a:picLocks noChangeAspect="1"/>
          </p:cNvPicPr>
          <p:nvPr/>
        </p:nvPicPr>
        <p:blipFill>
          <a:blip r:embed="rId2"/>
          <a:stretch>
            <a:fillRect/>
          </a:stretch>
        </p:blipFill>
        <p:spPr>
          <a:xfrm>
            <a:off x="6350219" y="2226392"/>
            <a:ext cx="4682526" cy="2682586"/>
          </a:xfrm>
          <a:prstGeom prst="rect">
            <a:avLst/>
          </a:prstGeom>
        </p:spPr>
      </p:pic>
    </p:spTree>
    <p:extLst>
      <p:ext uri="{BB962C8B-B14F-4D97-AF65-F5344CB8AC3E}">
        <p14:creationId xmlns:p14="http://schemas.microsoft.com/office/powerpoint/2010/main" val="1418574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546EC7-A74E-4C00-B7F2-42C148B91B5C}"/>
              </a:ext>
            </a:extLst>
          </p:cNvPr>
          <p:cNvSpPr>
            <a:spLocks noGrp="1"/>
          </p:cNvSpPr>
          <p:nvPr>
            <p:ph type="body" sz="quarter" idx="10"/>
          </p:nvPr>
        </p:nvSpPr>
        <p:spPr>
          <a:xfrm>
            <a:off x="560836" y="1777006"/>
            <a:ext cx="11070327" cy="4561882"/>
          </a:xfrm>
        </p:spPr>
        <p:txBody>
          <a:bodyPr>
            <a:normAutofit fontScale="85000" lnSpcReduction="20000"/>
          </a:bodyPr>
          <a:lstStyle/>
          <a:p>
            <a:pPr marL="0" indent="0">
              <a:buNone/>
            </a:pPr>
            <a:r>
              <a:rPr lang="en-US" b="1" dirty="0"/>
              <a:t>Versioning for both data and code</a:t>
            </a:r>
            <a:r>
              <a:rPr lang="en-US" dirty="0"/>
              <a:t> - the source code of the model training process has limited value if it's not also accompanied by the dataset or datasets that were used to create the trained model</a:t>
            </a:r>
          </a:p>
          <a:p>
            <a:pPr marL="0" indent="0">
              <a:buNone/>
            </a:pPr>
            <a:endParaRPr lang="en-US" dirty="0"/>
          </a:p>
          <a:p>
            <a:pPr marL="0" indent="0">
              <a:buNone/>
            </a:pPr>
            <a:r>
              <a:rPr lang="en-US" b="1" dirty="0"/>
              <a:t>Extensive quality checks on trained models </a:t>
            </a:r>
            <a:r>
              <a:rPr lang="en-US" dirty="0"/>
              <a:t>- interpretability, fairness, accuracy, and the like.</a:t>
            </a:r>
          </a:p>
          <a:p>
            <a:pPr marL="0" indent="0">
              <a:buNone/>
            </a:pPr>
            <a:endParaRPr lang="en-US" dirty="0"/>
          </a:p>
          <a:p>
            <a:pPr marL="0" indent="0">
              <a:buNone/>
            </a:pPr>
            <a:r>
              <a:rPr lang="en-US" b="1" dirty="0"/>
              <a:t>Extensive quality checks on deployed models </a:t>
            </a:r>
            <a:r>
              <a:rPr lang="en-US" dirty="0"/>
              <a:t>- detecting data drift, monitoring, logging, and the like.</a:t>
            </a:r>
          </a:p>
          <a:p>
            <a:pPr marL="0" indent="0">
              <a:buNone/>
            </a:pPr>
            <a:endParaRPr lang="en-US" dirty="0"/>
          </a:p>
          <a:p>
            <a:pPr marL="0" indent="0">
              <a:buNone/>
            </a:pPr>
            <a:r>
              <a:rPr lang="en-US" b="1" dirty="0"/>
              <a:t>Ensuring full traceability</a:t>
            </a:r>
            <a:r>
              <a:rPr lang="en-US" dirty="0"/>
              <a:t>, from the result of an inference created in a production environment all the way back to the source code and training data sets used to build a model in the first place.</a:t>
            </a:r>
          </a:p>
        </p:txBody>
      </p:sp>
      <p:sp>
        <p:nvSpPr>
          <p:cNvPr id="2" name="Title 1">
            <a:extLst>
              <a:ext uri="{FF2B5EF4-FFF2-40B4-BE49-F238E27FC236}">
                <a16:creationId xmlns:a16="http://schemas.microsoft.com/office/drawing/2014/main" id="{BC5E2B30-0D64-47C9-9B65-18A541062E8D}"/>
              </a:ext>
            </a:extLst>
          </p:cNvPr>
          <p:cNvSpPr>
            <a:spLocks noGrp="1"/>
          </p:cNvSpPr>
          <p:nvPr>
            <p:ph type="title"/>
          </p:nvPr>
        </p:nvSpPr>
        <p:spPr/>
        <p:txBody>
          <a:bodyPr/>
          <a:lstStyle/>
          <a:p>
            <a:r>
              <a:rPr lang="en-US" dirty="0"/>
              <a:t>Executing the process</a:t>
            </a:r>
          </a:p>
        </p:txBody>
      </p:sp>
    </p:spTree>
    <p:extLst>
      <p:ext uri="{BB962C8B-B14F-4D97-AF65-F5344CB8AC3E}">
        <p14:creationId xmlns:p14="http://schemas.microsoft.com/office/powerpoint/2010/main" val="136214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4C64C7-65DC-4669-B137-DA8CE1CEBCB0}"/>
              </a:ext>
            </a:extLst>
          </p:cNvPr>
          <p:cNvSpPr>
            <a:spLocks noGrp="1"/>
          </p:cNvSpPr>
          <p:nvPr>
            <p:ph type="body" sz="quarter" idx="10"/>
          </p:nvPr>
        </p:nvSpPr>
        <p:spPr>
          <a:xfrm>
            <a:off x="560836" y="1777006"/>
            <a:ext cx="11070327" cy="4735965"/>
          </a:xfrm>
        </p:spPr>
        <p:txBody>
          <a:bodyPr>
            <a:normAutofit fontScale="92500" lnSpcReduction="20000"/>
          </a:bodyPr>
          <a:lstStyle/>
          <a:p>
            <a:pPr marL="0" indent="0">
              <a:buNone/>
            </a:pPr>
            <a:r>
              <a:rPr lang="en-US" dirty="0"/>
              <a:t>Identity management across multiple, heterogenous systems (e.g. development environment, production environment, various managed ML services, data sources, etc.).</a:t>
            </a:r>
          </a:p>
          <a:p>
            <a:pPr marL="0" indent="0">
              <a:buNone/>
            </a:pPr>
            <a:endParaRPr lang="en-US" dirty="0"/>
          </a:p>
          <a:p>
            <a:pPr marL="0" indent="0">
              <a:buNone/>
            </a:pPr>
            <a:r>
              <a:rPr lang="en-US" dirty="0"/>
              <a:t>Controlling access at every step of the lifecycle.</a:t>
            </a:r>
          </a:p>
          <a:p>
            <a:pPr marL="0" indent="0">
              <a:buNone/>
            </a:pPr>
            <a:endParaRPr lang="en-US" dirty="0"/>
          </a:p>
          <a:p>
            <a:pPr marL="0" indent="0">
              <a:buNone/>
            </a:pPr>
            <a:r>
              <a:rPr lang="en-US" dirty="0"/>
              <a:t>Securing the complex infrastructure required to develop and operate ML models.</a:t>
            </a:r>
          </a:p>
          <a:p>
            <a:pPr marL="0" indent="0">
              <a:buNone/>
            </a:pPr>
            <a:endParaRPr lang="en-US" dirty="0"/>
          </a:p>
          <a:p>
            <a:pPr marL="0" indent="0">
              <a:buNone/>
            </a:pPr>
            <a:r>
              <a:rPr lang="en-US" dirty="0"/>
              <a:t>Handling privacy, encryption, and confidentiality while still using as much data as possible to develop and operate ML models.</a:t>
            </a:r>
          </a:p>
          <a:p>
            <a:pPr marL="0" indent="0">
              <a:buNone/>
            </a:pPr>
            <a:r>
              <a:rPr lang="en-US" dirty="0"/>
              <a:t>Monitoring, detecting, and reacting to security threats or vulnerabilities.</a:t>
            </a:r>
          </a:p>
        </p:txBody>
      </p:sp>
      <p:sp>
        <p:nvSpPr>
          <p:cNvPr id="2" name="Title 1">
            <a:extLst>
              <a:ext uri="{FF2B5EF4-FFF2-40B4-BE49-F238E27FC236}">
                <a16:creationId xmlns:a16="http://schemas.microsoft.com/office/drawing/2014/main" id="{39A8DD6C-E770-4988-A711-0534DF555D4C}"/>
              </a:ext>
            </a:extLst>
          </p:cNvPr>
          <p:cNvSpPr>
            <a:spLocks noGrp="1"/>
          </p:cNvSpPr>
          <p:nvPr>
            <p:ph type="title"/>
          </p:nvPr>
        </p:nvSpPr>
        <p:spPr/>
        <p:txBody>
          <a:bodyPr/>
          <a:lstStyle/>
          <a:p>
            <a:r>
              <a:rPr lang="en-US" dirty="0"/>
              <a:t>Securing the process</a:t>
            </a:r>
          </a:p>
        </p:txBody>
      </p:sp>
    </p:spTree>
    <p:extLst>
      <p:ext uri="{BB962C8B-B14F-4D97-AF65-F5344CB8AC3E}">
        <p14:creationId xmlns:p14="http://schemas.microsoft.com/office/powerpoint/2010/main" val="4132186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r>
                <a:rPr lang="en-US" sz="2400" b="1" dirty="0">
                  <a:solidFill>
                    <a:schemeClr val="tx1"/>
                  </a:solidFill>
                  <a:latin typeface="Calibri"/>
                  <a:cs typeface="Calibri"/>
                </a:rPr>
                <a:t>Ciprian Jichici</a:t>
              </a:r>
            </a:p>
            <a:p>
              <a:r>
                <a:rPr lang="en-US" sz="2400" b="1" dirty="0">
                  <a:solidFill>
                    <a:schemeClr val="tx1"/>
                  </a:solidFill>
                  <a:latin typeface="Calibri"/>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ciprian@solliance.net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r>
              <a:rPr lang="en-US" b="1" dirty="0">
                <a:solidFill>
                  <a:schemeClr val="bg1"/>
                </a:solidFill>
              </a:rPr>
              <a:t>Ciprian Jichici</a:t>
            </a:r>
            <a:r>
              <a:rPr lang="en-US" dirty="0">
                <a:solidFill>
                  <a:schemeClr val="bg1"/>
                </a:solidFill>
              </a:rPr>
              <a:t> is the Chief Data Scientist of Solliance, one of the top worldwide Microsoft AI partners. </a:t>
            </a:r>
          </a:p>
          <a:p>
            <a:endParaRPr lang="en-US" dirty="0">
              <a:solidFill>
                <a:schemeClr val="bg1"/>
              </a:solidFill>
            </a:endParaRPr>
          </a:p>
          <a:p>
            <a:r>
              <a:rPr lang="en-US" dirty="0">
                <a:solidFill>
                  <a:schemeClr val="bg1"/>
                </a:solidFill>
              </a:rPr>
              <a:t>He is recognized internationally as a Microsoft Regional Director and a Microsoft Most Valuable Professional for Artificial Intelligence and Quantum Computing. </a:t>
            </a:r>
          </a:p>
          <a:p>
            <a:endParaRPr lang="en-US" dirty="0">
              <a:solidFill>
                <a:schemeClr val="bg1"/>
              </a:solidFill>
            </a:endParaRPr>
          </a:p>
          <a:p>
            <a:r>
              <a:rPr lang="en-US" dirty="0">
                <a:solidFill>
                  <a:schemeClr val="bg1"/>
                </a:solidFill>
              </a:rPr>
              <a:t>Cloud Computing, Artificial Intelligence, and Machine Learning are some of the key areas of his expertise spanning 20+ years of IT. </a:t>
            </a:r>
          </a:p>
          <a:p>
            <a:endParaRPr lang="en-US" dirty="0">
              <a:solidFill>
                <a:schemeClr val="bg1"/>
              </a:solidFill>
            </a:endParaRPr>
          </a:p>
          <a:p>
            <a:endParaRPr lang="en-US" dirty="0">
              <a:solidFill>
                <a:schemeClr val="bg1"/>
              </a:solidFill>
            </a:endParaRPr>
          </a:p>
          <a:p>
            <a:r>
              <a:rPr lang="en-US" dirty="0">
                <a:solidFill>
                  <a:schemeClr val="bg1"/>
                </a:solidFill>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5">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5B352-F7B0-4875-A2F9-672421FA5DE5}"/>
              </a:ext>
            </a:extLst>
          </p:cNvPr>
          <p:cNvSpPr>
            <a:spLocks noGrp="1"/>
          </p:cNvSpPr>
          <p:nvPr>
            <p:ph type="body" sz="quarter" idx="10"/>
          </p:nvPr>
        </p:nvSpPr>
        <p:spPr>
          <a:xfrm>
            <a:off x="560836" y="1777006"/>
            <a:ext cx="11070327" cy="4599982"/>
          </a:xfrm>
        </p:spPr>
        <p:txBody>
          <a:bodyPr>
            <a:normAutofit/>
          </a:bodyPr>
          <a:lstStyle/>
          <a:p>
            <a:pPr marL="0" indent="0">
              <a:buNone/>
            </a:pPr>
            <a:endParaRPr lang="en-US" dirty="0"/>
          </a:p>
          <a:p>
            <a:pPr marL="0" indent="0">
              <a:buNone/>
            </a:pPr>
            <a:r>
              <a:rPr lang="en-US" dirty="0"/>
              <a:t>Defining roles</a:t>
            </a:r>
          </a:p>
          <a:p>
            <a:pPr marL="0" indent="0">
              <a:buNone/>
            </a:pPr>
            <a:endParaRPr lang="en-US" dirty="0"/>
          </a:p>
          <a:p>
            <a:pPr marL="0" indent="0">
              <a:buNone/>
            </a:pPr>
            <a:r>
              <a:rPr lang="en-US" dirty="0"/>
              <a:t>Managing all processes</a:t>
            </a:r>
          </a:p>
          <a:p>
            <a:pPr marL="0" indent="0">
              <a:buNone/>
            </a:pPr>
            <a:endParaRPr lang="en-US" dirty="0"/>
          </a:p>
          <a:p>
            <a:pPr marL="0" indent="0">
              <a:buNone/>
            </a:pPr>
            <a:r>
              <a:rPr lang="en-US" dirty="0"/>
              <a:t>Establishing clear responsibilities</a:t>
            </a:r>
          </a:p>
        </p:txBody>
      </p:sp>
      <p:sp>
        <p:nvSpPr>
          <p:cNvPr id="2" name="Title 1">
            <a:extLst>
              <a:ext uri="{FF2B5EF4-FFF2-40B4-BE49-F238E27FC236}">
                <a16:creationId xmlns:a16="http://schemas.microsoft.com/office/drawing/2014/main" id="{F70EE626-D570-4F67-B91C-801F072937CA}"/>
              </a:ext>
            </a:extLst>
          </p:cNvPr>
          <p:cNvSpPr>
            <a:spLocks noGrp="1"/>
          </p:cNvSpPr>
          <p:nvPr>
            <p:ph type="title"/>
          </p:nvPr>
        </p:nvSpPr>
        <p:spPr/>
        <p:txBody>
          <a:bodyPr/>
          <a:lstStyle/>
          <a:p>
            <a:r>
              <a:rPr lang="en-US" dirty="0"/>
              <a:t>Governing the process</a:t>
            </a:r>
          </a:p>
        </p:txBody>
      </p:sp>
    </p:spTree>
    <p:extLst>
      <p:ext uri="{BB962C8B-B14F-4D97-AF65-F5344CB8AC3E}">
        <p14:creationId xmlns:p14="http://schemas.microsoft.com/office/powerpoint/2010/main" val="4226691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47AE4-5E43-4FAD-88A7-2272D5A07889}"/>
              </a:ext>
            </a:extLst>
          </p:cNvPr>
          <p:cNvSpPr>
            <a:spLocks noGrp="1"/>
          </p:cNvSpPr>
          <p:nvPr>
            <p:ph type="body" sz="quarter" idx="10"/>
          </p:nvPr>
        </p:nvSpPr>
        <p:spPr>
          <a:xfrm>
            <a:off x="560836" y="1777006"/>
            <a:ext cx="11070327" cy="4638082"/>
          </a:xfrm>
        </p:spPr>
        <p:txBody>
          <a:bodyPr>
            <a:normAutofit/>
          </a:bodyPr>
          <a:lstStyle/>
          <a:p>
            <a:pPr marL="0" indent="0">
              <a:buNone/>
            </a:pPr>
            <a:r>
              <a:rPr lang="en-US" dirty="0"/>
              <a:t>Data/model versioning vs. code versioning</a:t>
            </a:r>
          </a:p>
          <a:p>
            <a:pPr marL="0" indent="0">
              <a:buNone/>
            </a:pPr>
            <a:endParaRPr lang="en-US" dirty="0"/>
          </a:p>
          <a:p>
            <a:pPr marL="0" indent="0">
              <a:buNone/>
            </a:pPr>
            <a:r>
              <a:rPr lang="en-US" dirty="0"/>
              <a:t>Digital audit trail requirements for code + data</a:t>
            </a:r>
          </a:p>
          <a:p>
            <a:pPr marL="0" indent="0">
              <a:buNone/>
            </a:pPr>
            <a:endParaRPr lang="en-US" dirty="0"/>
          </a:p>
          <a:p>
            <a:pPr marL="0" indent="0">
              <a:buNone/>
            </a:pPr>
            <a:r>
              <a:rPr lang="en-US" dirty="0"/>
              <a:t>Model reuse vs. software reuse</a:t>
            </a:r>
          </a:p>
          <a:p>
            <a:pPr marL="0" indent="0">
              <a:buNone/>
            </a:pPr>
            <a:endParaRPr lang="en-US" dirty="0"/>
          </a:p>
          <a:p>
            <a:pPr marL="0" indent="0">
              <a:buNone/>
            </a:pPr>
            <a:r>
              <a:rPr lang="en-US" dirty="0"/>
              <a:t>To reuse model might mean fine tune / transfer learn</a:t>
            </a:r>
          </a:p>
          <a:p>
            <a:pPr marL="0" indent="0">
              <a:buNone/>
            </a:pPr>
            <a:endParaRPr lang="en-US" dirty="0"/>
          </a:p>
          <a:p>
            <a:pPr marL="0" indent="0">
              <a:buNone/>
            </a:pPr>
            <a:r>
              <a:rPr lang="en-US" dirty="0"/>
              <a:t>No model lives forever – re-train on-demand</a:t>
            </a:r>
          </a:p>
        </p:txBody>
      </p:sp>
      <p:sp>
        <p:nvSpPr>
          <p:cNvPr id="2" name="Title 1">
            <a:extLst>
              <a:ext uri="{FF2B5EF4-FFF2-40B4-BE49-F238E27FC236}">
                <a16:creationId xmlns:a16="http://schemas.microsoft.com/office/drawing/2014/main" id="{62D1EA68-BECC-47B7-B87A-018F8287FF75}"/>
              </a:ext>
            </a:extLst>
          </p:cNvPr>
          <p:cNvSpPr>
            <a:spLocks noGrp="1"/>
          </p:cNvSpPr>
          <p:nvPr>
            <p:ph type="title"/>
          </p:nvPr>
        </p:nvSpPr>
        <p:spPr/>
        <p:txBody>
          <a:bodyPr/>
          <a:lstStyle/>
          <a:p>
            <a:r>
              <a:rPr lang="en-US" dirty="0"/>
              <a:t>Unique challenges of </a:t>
            </a:r>
            <a:r>
              <a:rPr lang="en-US" dirty="0" err="1"/>
              <a:t>MLOps</a:t>
            </a:r>
            <a:endParaRPr lang="en-US" dirty="0"/>
          </a:p>
        </p:txBody>
      </p:sp>
    </p:spTree>
    <p:extLst>
      <p:ext uri="{BB962C8B-B14F-4D97-AF65-F5344CB8AC3E}">
        <p14:creationId xmlns:p14="http://schemas.microsoft.com/office/powerpoint/2010/main" val="3504695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chitecture">
            <a:extLst>
              <a:ext uri="{FF2B5EF4-FFF2-40B4-BE49-F238E27FC236}">
                <a16:creationId xmlns:a16="http://schemas.microsoft.com/office/drawing/2014/main" id="{C5294B9F-D09B-407F-BE24-0E50F7DAB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9" y="406497"/>
            <a:ext cx="8782050" cy="60450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2E7A17-8709-4540-B23B-86D48320A2E0}"/>
              </a:ext>
            </a:extLst>
          </p:cNvPr>
          <p:cNvSpPr>
            <a:spLocks noGrp="1"/>
          </p:cNvSpPr>
          <p:nvPr>
            <p:ph type="title"/>
          </p:nvPr>
        </p:nvSpPr>
        <p:spPr>
          <a:xfrm>
            <a:off x="200025" y="2766218"/>
            <a:ext cx="3486150" cy="1325563"/>
          </a:xfrm>
        </p:spPr>
        <p:txBody>
          <a:bodyPr>
            <a:normAutofit/>
          </a:bodyPr>
          <a:lstStyle/>
          <a:p>
            <a:r>
              <a:rPr lang="en-US" sz="2800" dirty="0" err="1"/>
              <a:t>MLOps</a:t>
            </a:r>
            <a:r>
              <a:rPr lang="en-US" sz="2800" dirty="0"/>
              <a:t> with AML </a:t>
            </a:r>
            <a:br>
              <a:rPr lang="en-US" sz="2800" dirty="0"/>
            </a:br>
            <a:r>
              <a:rPr lang="en-US" sz="2800" dirty="0"/>
              <a:t>and Azure DevOps</a:t>
            </a:r>
          </a:p>
        </p:txBody>
      </p:sp>
    </p:spTree>
    <p:extLst>
      <p:ext uri="{BB962C8B-B14F-4D97-AF65-F5344CB8AC3E}">
        <p14:creationId xmlns:p14="http://schemas.microsoft.com/office/powerpoint/2010/main" val="18208454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Azure Machine Learning</a:t>
            </a:r>
          </a:p>
        </p:txBody>
      </p:sp>
    </p:spTree>
    <p:extLst>
      <p:ext uri="{BB962C8B-B14F-4D97-AF65-F5344CB8AC3E}">
        <p14:creationId xmlns:p14="http://schemas.microsoft.com/office/powerpoint/2010/main" val="423164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A559C-2661-465F-ABF5-12949EDEDC63}"/>
              </a:ext>
            </a:extLst>
          </p:cNvPr>
          <p:cNvSpPr>
            <a:spLocks noGrp="1"/>
          </p:cNvSpPr>
          <p:nvPr>
            <p:ph type="title"/>
          </p:nvPr>
        </p:nvSpPr>
        <p:spPr/>
        <p:txBody>
          <a:bodyPr/>
          <a:lstStyle/>
          <a:p>
            <a:r>
              <a:rPr lang="en-US" dirty="0"/>
              <a:t>OSS-friendly managed ML services platform</a:t>
            </a:r>
          </a:p>
        </p:txBody>
      </p:sp>
      <p:pic>
        <p:nvPicPr>
          <p:cNvPr id="6" name="Picture 5" descr="A picture containing application&#10;&#10;Description automatically generated">
            <a:extLst>
              <a:ext uri="{FF2B5EF4-FFF2-40B4-BE49-F238E27FC236}">
                <a16:creationId xmlns:a16="http://schemas.microsoft.com/office/drawing/2014/main" id="{85B21133-E612-4BCE-9DCF-7443E8DED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978" y="2462784"/>
            <a:ext cx="7057016" cy="2865324"/>
          </a:xfrm>
          <a:prstGeom prst="rect">
            <a:avLst/>
          </a:prstGeom>
        </p:spPr>
      </p:pic>
    </p:spTree>
    <p:extLst>
      <p:ext uri="{BB962C8B-B14F-4D97-AF65-F5344CB8AC3E}">
        <p14:creationId xmlns:p14="http://schemas.microsoft.com/office/powerpoint/2010/main" val="12088689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80B01-F95B-4577-ADBA-9789817EEA31}"/>
              </a:ext>
            </a:extLst>
          </p:cNvPr>
          <p:cNvSpPr>
            <a:spLocks noGrp="1"/>
          </p:cNvSpPr>
          <p:nvPr>
            <p:ph type="title"/>
          </p:nvPr>
        </p:nvSpPr>
        <p:spPr/>
        <p:txBody>
          <a:bodyPr/>
          <a:lstStyle/>
          <a:p>
            <a:r>
              <a:rPr lang="en-US" dirty="0"/>
              <a:t>Datastores and datasets</a:t>
            </a:r>
          </a:p>
        </p:txBody>
      </p:sp>
      <p:pic>
        <p:nvPicPr>
          <p:cNvPr id="6" name="Picture 5" descr="Graphical user interface, text, application&#10;&#10;Description automatically generated">
            <a:extLst>
              <a:ext uri="{FF2B5EF4-FFF2-40B4-BE49-F238E27FC236}">
                <a16:creationId xmlns:a16="http://schemas.microsoft.com/office/drawing/2014/main" id="{9105320C-7E82-4557-9260-EA1092AD8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756" y="1430528"/>
            <a:ext cx="6676445" cy="4719784"/>
          </a:xfrm>
          <a:prstGeom prst="rect">
            <a:avLst/>
          </a:prstGeom>
        </p:spPr>
      </p:pic>
    </p:spTree>
    <p:extLst>
      <p:ext uri="{BB962C8B-B14F-4D97-AF65-F5344CB8AC3E}">
        <p14:creationId xmlns:p14="http://schemas.microsoft.com/office/powerpoint/2010/main" val="26366569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80B01-F95B-4577-ADBA-9789817EEA31}"/>
              </a:ext>
            </a:extLst>
          </p:cNvPr>
          <p:cNvSpPr>
            <a:spLocks noGrp="1"/>
          </p:cNvSpPr>
          <p:nvPr>
            <p:ph type="title"/>
          </p:nvPr>
        </p:nvSpPr>
        <p:spPr/>
        <p:txBody>
          <a:bodyPr/>
          <a:lstStyle/>
          <a:p>
            <a:r>
              <a:rPr lang="en-US" dirty="0"/>
              <a:t>Compute resources</a:t>
            </a:r>
          </a:p>
        </p:txBody>
      </p:sp>
      <p:pic>
        <p:nvPicPr>
          <p:cNvPr id="4" name="Picture 3" descr="Graphical user interface, text, application, email&#10;&#10;Description automatically generated">
            <a:extLst>
              <a:ext uri="{FF2B5EF4-FFF2-40B4-BE49-F238E27FC236}">
                <a16:creationId xmlns:a16="http://schemas.microsoft.com/office/drawing/2014/main" id="{8535E728-D22F-446E-B722-1A12C05A0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216" y="1975104"/>
            <a:ext cx="7647456" cy="3821163"/>
          </a:xfrm>
          <a:prstGeom prst="rect">
            <a:avLst/>
          </a:prstGeom>
        </p:spPr>
      </p:pic>
    </p:spTree>
    <p:extLst>
      <p:ext uri="{BB962C8B-B14F-4D97-AF65-F5344CB8AC3E}">
        <p14:creationId xmlns:p14="http://schemas.microsoft.com/office/powerpoint/2010/main" val="39488570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B877-0D3C-45C3-AD38-7383ECF6EF27}"/>
              </a:ext>
            </a:extLst>
          </p:cNvPr>
          <p:cNvSpPr>
            <a:spLocks noGrp="1"/>
          </p:cNvSpPr>
          <p:nvPr>
            <p:ph type="title"/>
          </p:nvPr>
        </p:nvSpPr>
        <p:spPr/>
        <p:txBody>
          <a:bodyPr/>
          <a:lstStyle/>
          <a:p>
            <a:r>
              <a:rPr lang="en-US" dirty="0"/>
              <a:t>Automate through pipelines</a:t>
            </a:r>
          </a:p>
        </p:txBody>
      </p:sp>
      <p:pic>
        <p:nvPicPr>
          <p:cNvPr id="5" name="Picture 4" descr="A picture containing graphical user interface&#10;&#10;Description automatically generated">
            <a:extLst>
              <a:ext uri="{FF2B5EF4-FFF2-40B4-BE49-F238E27FC236}">
                <a16:creationId xmlns:a16="http://schemas.microsoft.com/office/drawing/2014/main" id="{F0EDC0E9-6DD7-4AF5-BAF7-D25A93A74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905" y="1651575"/>
            <a:ext cx="7876190" cy="4123809"/>
          </a:xfrm>
          <a:prstGeom prst="rect">
            <a:avLst/>
          </a:prstGeom>
        </p:spPr>
      </p:pic>
    </p:spTree>
    <p:extLst>
      <p:ext uri="{BB962C8B-B14F-4D97-AF65-F5344CB8AC3E}">
        <p14:creationId xmlns:p14="http://schemas.microsoft.com/office/powerpoint/2010/main" val="1905248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9D0B-C108-45F7-A7BB-C327044E12B4}"/>
              </a:ext>
            </a:extLst>
          </p:cNvPr>
          <p:cNvSpPr>
            <a:spLocks noGrp="1"/>
          </p:cNvSpPr>
          <p:nvPr>
            <p:ph type="title"/>
          </p:nvPr>
        </p:nvSpPr>
        <p:spPr/>
        <p:txBody>
          <a:bodyPr/>
          <a:lstStyle/>
          <a:p>
            <a:r>
              <a:rPr lang="en-US" dirty="0"/>
              <a:t>Manage models</a:t>
            </a:r>
          </a:p>
        </p:txBody>
      </p:sp>
      <p:pic>
        <p:nvPicPr>
          <p:cNvPr id="5" name="Picture 4" descr="Graphical user interface, text, application&#10;&#10;Description automatically generated">
            <a:extLst>
              <a:ext uri="{FF2B5EF4-FFF2-40B4-BE49-F238E27FC236}">
                <a16:creationId xmlns:a16="http://schemas.microsoft.com/office/drawing/2014/main" id="{2B34FF6D-A958-4045-95B9-18CCE420A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472" y="1694688"/>
            <a:ext cx="6980397" cy="3905312"/>
          </a:xfrm>
          <a:prstGeom prst="rect">
            <a:avLst/>
          </a:prstGeom>
        </p:spPr>
      </p:pic>
    </p:spTree>
    <p:extLst>
      <p:ext uri="{BB962C8B-B14F-4D97-AF65-F5344CB8AC3E}">
        <p14:creationId xmlns:p14="http://schemas.microsoft.com/office/powerpoint/2010/main" val="2378759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0E43-20C8-4F27-B4BF-256E90D42D53}"/>
              </a:ext>
            </a:extLst>
          </p:cNvPr>
          <p:cNvSpPr>
            <a:spLocks noGrp="1"/>
          </p:cNvSpPr>
          <p:nvPr>
            <p:ph type="title"/>
          </p:nvPr>
        </p:nvSpPr>
        <p:spPr/>
        <p:txBody>
          <a:bodyPr/>
          <a:lstStyle/>
          <a:p>
            <a:r>
              <a:rPr lang="en-US" dirty="0"/>
              <a:t>Auto ML</a:t>
            </a:r>
          </a:p>
        </p:txBody>
      </p:sp>
      <p:pic>
        <p:nvPicPr>
          <p:cNvPr id="5" name="Picture 4" descr="Graphical user interface, text, application, email&#10;&#10;Description automatically generated">
            <a:extLst>
              <a:ext uri="{FF2B5EF4-FFF2-40B4-BE49-F238E27FC236}">
                <a16:creationId xmlns:a16="http://schemas.microsoft.com/office/drawing/2014/main" id="{45800365-6CB8-4005-A140-3C32F7BF6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414" y="1186688"/>
            <a:ext cx="7809921" cy="5431536"/>
          </a:xfrm>
          <a:prstGeom prst="rect">
            <a:avLst/>
          </a:prstGeom>
        </p:spPr>
      </p:pic>
    </p:spTree>
    <p:extLst>
      <p:ext uri="{BB962C8B-B14F-4D97-AF65-F5344CB8AC3E}">
        <p14:creationId xmlns:p14="http://schemas.microsoft.com/office/powerpoint/2010/main" val="4975340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948099385"/>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868294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0E43-20C8-4F27-B4BF-256E90D42D53}"/>
              </a:ext>
            </a:extLst>
          </p:cNvPr>
          <p:cNvSpPr>
            <a:spLocks noGrp="1"/>
          </p:cNvSpPr>
          <p:nvPr>
            <p:ph type="title"/>
          </p:nvPr>
        </p:nvSpPr>
        <p:spPr/>
        <p:txBody>
          <a:bodyPr/>
          <a:lstStyle/>
          <a:p>
            <a:r>
              <a:rPr lang="en-US" dirty="0"/>
              <a:t>Auto ML</a:t>
            </a:r>
          </a:p>
        </p:txBody>
      </p:sp>
      <p:pic>
        <p:nvPicPr>
          <p:cNvPr id="4" name="Picture 3" descr="Graphical user interface, text, application&#10;&#10;Description automatically generated">
            <a:extLst>
              <a:ext uri="{FF2B5EF4-FFF2-40B4-BE49-F238E27FC236}">
                <a16:creationId xmlns:a16="http://schemas.microsoft.com/office/drawing/2014/main" id="{5E980983-C7BD-4B46-96FC-D566E4829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849119"/>
            <a:ext cx="9839992" cy="4077487"/>
          </a:xfrm>
          <a:prstGeom prst="rect">
            <a:avLst/>
          </a:prstGeom>
        </p:spPr>
      </p:pic>
    </p:spTree>
    <p:extLst>
      <p:ext uri="{BB962C8B-B14F-4D97-AF65-F5344CB8AC3E}">
        <p14:creationId xmlns:p14="http://schemas.microsoft.com/office/powerpoint/2010/main" val="13979669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5A65-D262-491A-9607-688E28A289AF}"/>
              </a:ext>
            </a:extLst>
          </p:cNvPr>
          <p:cNvSpPr>
            <a:spLocks noGrp="1"/>
          </p:cNvSpPr>
          <p:nvPr>
            <p:ph type="title"/>
          </p:nvPr>
        </p:nvSpPr>
        <p:spPr/>
        <p:txBody>
          <a:bodyPr/>
          <a:lstStyle/>
          <a:p>
            <a:r>
              <a:rPr lang="en-US" dirty="0"/>
              <a:t>Auto ML</a:t>
            </a:r>
          </a:p>
        </p:txBody>
      </p:sp>
      <p:pic>
        <p:nvPicPr>
          <p:cNvPr id="5" name="Picture 4" descr="Graphical user interface, text, application, email&#10;&#10;Description automatically generated">
            <a:extLst>
              <a:ext uri="{FF2B5EF4-FFF2-40B4-BE49-F238E27FC236}">
                <a16:creationId xmlns:a16="http://schemas.microsoft.com/office/drawing/2014/main" id="{5726DBB8-2B24-48D4-B58A-526DC4EBF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022" y="1351052"/>
            <a:ext cx="8029682" cy="5019267"/>
          </a:xfrm>
          <a:prstGeom prst="rect">
            <a:avLst/>
          </a:prstGeom>
        </p:spPr>
      </p:pic>
    </p:spTree>
    <p:extLst>
      <p:ext uri="{BB962C8B-B14F-4D97-AF65-F5344CB8AC3E}">
        <p14:creationId xmlns:p14="http://schemas.microsoft.com/office/powerpoint/2010/main" val="37024046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Machine Learning</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266777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data-ai/day-3/</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111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solidFill>
                            <a:schemeClr val="bg1"/>
                          </a:solidFill>
                        </a:rPr>
                        <a:t>11:15 – 12:00</a:t>
                      </a:r>
                    </a:p>
                  </a:txBody>
                  <a:tcPr>
                    <a:solidFill>
                      <a:srgbClr val="00B050"/>
                    </a:solidFill>
                  </a:tcPr>
                </a:tc>
                <a:tc gridSpan="3">
                  <a:txBody>
                    <a:bodyPr/>
                    <a:lstStyle/>
                    <a:p>
                      <a:pPr algn="ctr"/>
                      <a:r>
                        <a:rPr lang="en-US" sz="2800" dirty="0">
                          <a:solidFill>
                            <a:schemeClr val="bg1"/>
                          </a:solidFill>
                        </a:rPr>
                        <a:t>Lunch</a:t>
                      </a:r>
                      <a:endParaRPr lang="en-US" dirty="0">
                        <a:solidFill>
                          <a:schemeClr val="bg1"/>
                        </a:solidFill>
                      </a:endParaRP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1316910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Machine Learning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11272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data-ai/day-3/challenge</a:t>
            </a:r>
          </a:p>
        </p:txBody>
      </p:sp>
    </p:spTree>
    <p:extLst>
      <p:ext uri="{BB962C8B-B14F-4D97-AF65-F5344CB8AC3E}">
        <p14:creationId xmlns:p14="http://schemas.microsoft.com/office/powerpoint/2010/main" val="192882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976512046"/>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Machine Learning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06897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a:bodyPr>
          <a:lstStyle/>
          <a:p>
            <a:r>
              <a:rPr lang="en-US" dirty="0"/>
              <a:t>Fundamental Concepts &amp; Patterns</a:t>
            </a:r>
          </a:p>
          <a:p>
            <a:endParaRPr lang="en-US" dirty="0"/>
          </a:p>
          <a:p>
            <a:r>
              <a:rPr lang="en-US" dirty="0"/>
              <a:t>Fundamental Services</a:t>
            </a:r>
          </a:p>
          <a:p>
            <a:endParaRPr lang="en-US" dirty="0"/>
          </a:p>
          <a:p>
            <a:r>
              <a:rPr lang="en-US" dirty="0"/>
              <a:t>Machine Learning Operations</a:t>
            </a:r>
          </a:p>
          <a:p>
            <a:endParaRPr lang="en-US" dirty="0"/>
          </a:p>
          <a:p>
            <a:r>
              <a:rPr lang="en-US" dirty="0"/>
              <a:t>Azure Machine Learning</a:t>
            </a:r>
          </a:p>
          <a:p>
            <a:endParaRPr lang="en-US" dirty="0"/>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Concepts &amp; Patterns</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models</a:t>
            </a:r>
          </a:p>
        </p:txBody>
      </p:sp>
    </p:spTree>
    <p:extLst>
      <p:ext uri="{BB962C8B-B14F-4D97-AF65-F5344CB8AC3E}">
        <p14:creationId xmlns:p14="http://schemas.microsoft.com/office/powerpoint/2010/main" val="26326738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2.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692</TotalTime>
  <Words>2122</Words>
  <Application>Microsoft Office PowerPoint</Application>
  <PresentationFormat>Widescreen</PresentationFormat>
  <Paragraphs>387</Paragraphs>
  <Slides>46</Slides>
  <Notes>9</Notes>
  <HiddenSlides>1</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46</vt:i4>
      </vt:variant>
    </vt:vector>
  </HeadingPairs>
  <TitlesOfParts>
    <vt:vector size="66" baseType="lpstr">
      <vt:lpstr>Arial</vt:lpstr>
      <vt:lpstr>Arial Black</vt:lpstr>
      <vt:lpstr>Calibri</vt:lpstr>
      <vt:lpstr>Calibri Light</vt:lpstr>
      <vt:lpstr>Consolas</vt:lpstr>
      <vt:lpstr>Graphik</vt:lpstr>
      <vt:lpstr>Muli Regular</vt:lpstr>
      <vt:lpstr>Segoe UI</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Analytics Surge</vt:lpstr>
      <vt:lpstr>Office Theme</vt:lpstr>
      <vt:lpstr>CloudCore</vt:lpstr>
      <vt:lpstr>PowerPoint Presentation</vt:lpstr>
      <vt:lpstr>PowerPoint Presentation</vt:lpstr>
      <vt:lpstr>PowerPoint Presentation</vt:lpstr>
      <vt:lpstr>PowerPoint Presentation</vt:lpstr>
      <vt:lpstr>Agenda</vt:lpstr>
      <vt:lpstr>Fundamental Concepts &amp; Patterns</vt:lpstr>
      <vt:lpstr>PowerPoint Presentation</vt:lpstr>
      <vt:lpstr>The Pre-Built and Custom AI Spectrum</vt:lpstr>
      <vt:lpstr>The Data Science Process</vt:lpstr>
      <vt:lpstr>The Data Science Process  (Developer Lens)</vt:lpstr>
      <vt:lpstr>PowerPoint Presentation</vt:lpstr>
      <vt:lpstr>Design AI to earn and maintain trust</vt:lpstr>
      <vt:lpstr>The Notebook Paradigm</vt:lpstr>
      <vt:lpstr>Examples of Tools for Data Science in the Wild</vt:lpstr>
      <vt:lpstr>Fundamental Services</vt:lpstr>
      <vt:lpstr>AI + Machine Learning</vt:lpstr>
      <vt:lpstr>The Pre-built AI/ML Process in the Microsoft World Azure Cognitive Services</vt:lpstr>
      <vt:lpstr>The Custom AI/ML Process in the Microsoft World</vt:lpstr>
      <vt:lpstr>PowerPoint Presentation</vt:lpstr>
      <vt:lpstr>Making predictions with T-SQL</vt:lpstr>
      <vt:lpstr>What is ONNX?</vt:lpstr>
      <vt:lpstr>Machine Learning Operations</vt:lpstr>
      <vt:lpstr>PowerPoint Presentation</vt:lpstr>
      <vt:lpstr>The Machine Learning Lifecycle</vt:lpstr>
      <vt:lpstr>PowerPoint Presentation</vt:lpstr>
      <vt:lpstr>Challenges in ML development</vt:lpstr>
      <vt:lpstr>Executing the process</vt:lpstr>
      <vt:lpstr>Securing the process</vt:lpstr>
      <vt:lpstr>Governing the process</vt:lpstr>
      <vt:lpstr>Unique challenges of MLOps</vt:lpstr>
      <vt:lpstr>MLOps with AML  and Azure DevOps</vt:lpstr>
      <vt:lpstr>Azure Machine Learning</vt:lpstr>
      <vt:lpstr>OSS-friendly managed ML services platform</vt:lpstr>
      <vt:lpstr>Datastores and datasets</vt:lpstr>
      <vt:lpstr>Compute resources</vt:lpstr>
      <vt:lpstr>Automate through pipelines</vt:lpstr>
      <vt:lpstr>Manage models</vt:lpstr>
      <vt:lpstr>Auto ML</vt:lpstr>
      <vt:lpstr>Auto ML</vt:lpstr>
      <vt:lpstr>Auto ML</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123</cp:revision>
  <dcterms:created xsi:type="dcterms:W3CDTF">2018-07-06T04:04:55Z</dcterms:created>
  <dcterms:modified xsi:type="dcterms:W3CDTF">2020-10-23T17:42:01Z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